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6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1 minute. Welcome the congregation to the annual NAD Stewardship Sabbath. Explain that Stewardship Sabbath is an annual discipleship renewal, not a one-day fundraising drive. Introduce All In as a message about the whole life responding to the grace of God.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2 minutes. Teach the refrain and invite the congregation to repeat it: Grace came down. Grace takes over. Grace goes out. Explain that these movements define All In. Jesus gave Himself fully for us. Grace claims our whole lives. Surrendered lives become available for mission. Read or summarize 2 Corinthians 8:9 in the NKJV.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 minutes. Point one: Grace came down. Before we ever gave, God gave. At the cross, Jesus exchanged heaven’s riches for our poverty so that we could receive the riches of salvation. He held nothing back. Jesus went all in for us. Stewardship grows from gratitude for a salvation we could never purchase. Repeat: Grace came down.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7 minutes. Point two: Grace takes over. God does not merely want what is in our hands; He wants us. The Macedonians first gave themselves to the Lord. This is the conversion at the center of stewardship and the meaning of going all in with Christ. Jesus asks for the whole person. Going all in means withholding nothing He has entrusted to us. Repeat: Grace takes over.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Grace takes over the whole life. The NAD Stewardship 7Ts put our Adventist understanding of stewardship into daily practice. The tangible dimensions are Time, Temple, Talents, and Treasure. The foundational dimensions are Trust, Theology, and Testimony. Time asks who owns my schedule. Temple asks how I care for the life and body God gave me. Talents asks how my gifts can serve. Treasure asks whether my resources are available to God. Trust gives courage to obey. Theology keeps stewardship rooted in who God is. Testimony turns a surrendered life into visible evidence of Jesus. The seven Ts are seven ways one surrendered life says, Jesus, I am Yours. Source: https://www.nadadventist.org/beliefs/stewardship/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6 minutes. Point three: Grace goes out—every surrendered steward becomes part of God’s mission. This is where an all-in life moves outward. In 2 Corinthians 9, generosity supplies real needs, multiplies thanksgiving, and causes people to glorify God. Biblical giving is planned, cheerful, accountable, and centered on Christ. The church’s credibility matters, which is why Paul included trusted companions and transparent administration. Widen the application: our time, health, abilities, money, faith, beliefs, and story all become mission resources. Repeat: Grace goes out.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4 minutes. Conclusion and appeal. Gather the movement: Grace came down because Jesus went all in for us. Grace takes over when we go all in with Christ. Grace goes out when an all-in life becomes available for mission. Ask everyone to open their hands as a sign of surrender. First appeal: receive Christ and say, Jesus, I am all in. Second appeal: rededicate the whole life. Name the seven areas quietly: Time, Temple, Talents, Treasure, Trust, Theology, and Testimony. Invite the planned response. Close in prayer: Lord Jesus, because You gave Yourself completely for us, we give ourselves to You. By grace, we are all in. Take our whole lives and send us in Your mission. Amen.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A4F3C27-4DB4-4A7F-99C5-A79469D336E2}"/>
              </a:ext>
            </a:extLst>
          </p:cNvPr>
          <p:cNvSpPr>
            <a:spLocks noGrp="1"/>
          </p:cNvSpPr>
          <p:nvPr/>
        </p:nvSpPr>
        <p:spPr>
          <a:xfrm>
            <a:off x="0" y="0"/>
            <a:ext cx="12192000" cy="6858000"/>
          </a:xfrm>
          <a:prstGeom prst="rect">
            <a:avLst/>
          </a:prstGeom>
          <a:solidFill>
            <a:srgbClr val="02101C">
              <a:alpha val="36000"/>
            </a:srgbClr>
          </a:solidFill>
          <a:ln w="0">
            <a:noFill/>
          </a:ln>
        </p:spPr>
        <p:txBody>
          <a:bodyPr/>
          <a:lstStyle/>
          <a:p>
            <a:endParaRPr lang="en-US"/>
          </a:p>
        </p:txBody>
      </p:sp>
      <p:sp>
        <p:nvSpPr>
          <p:cNvPr id="3" name="Rectangle 2">
            <a:extLst>
              <a:ext uri="{FF2B5EF4-FFF2-40B4-BE49-F238E27FC236}">
                <a16:creationId xmlns:a16="http://schemas.microsoft.com/office/drawing/2014/main" id="{D0AD2946-9A0B-4CD3-93BE-70586B9F4172}"/>
              </a:ext>
            </a:extLst>
          </p:cNvPr>
          <p:cNvSpPr>
            <a:spLocks noGrp="1"/>
          </p:cNvSpPr>
          <p:nvPr/>
        </p:nvSpPr>
        <p:spPr>
          <a:xfrm>
            <a:off x="0" y="0"/>
            <a:ext cx="7810500" cy="6858000"/>
          </a:xfrm>
          <a:prstGeom prst="rect">
            <a:avLst/>
          </a:prstGeom>
          <a:gradFill>
            <a:gsLst>
              <a:gs pos="0">
                <a:srgbClr val="03111F">
                  <a:alpha val="98000"/>
                </a:srgbClr>
              </a:gs>
              <a:gs pos="70000">
                <a:srgbClr val="03111F">
                  <a:alpha val="76000"/>
                </a:srgbClr>
              </a:gs>
              <a:gs pos="100000">
                <a:srgbClr val="03111F">
                  <a:alpha val="0"/>
                </a:srgbClr>
              </a:gs>
            </a:gsLst>
            <a:lin ang="0"/>
          </a:gradFill>
          <a:ln w="0">
            <a:noFill/>
          </a:ln>
        </p:spPr>
        <p:txBody>
          <a:bodyPr/>
          <a:lstStyle/>
          <a:p>
            <a:endParaRPr lang="en-US"/>
          </a:p>
        </p:txBody>
      </p:sp>
      <p:sp>
        <p:nvSpPr>
          <p:cNvPr id="4" name="Rectangle 3">
            <a:extLst>
              <a:ext uri="{FF2B5EF4-FFF2-40B4-BE49-F238E27FC236}">
                <a16:creationId xmlns:a16="http://schemas.microsoft.com/office/drawing/2014/main" id="{047208CD-6E4E-4DD3-906C-95B5C3F2ECF1}"/>
              </a:ext>
            </a:extLst>
          </p:cNvPr>
          <p:cNvSpPr>
            <a:spLocks noGrp="1"/>
          </p:cNvSpPr>
          <p:nvPr/>
        </p:nvSpPr>
        <p:spPr>
          <a:xfrm>
            <a:off x="666750" y="723900"/>
            <a:ext cx="95250" cy="1809750"/>
          </a:xfrm>
          <a:prstGeom prst="rect">
            <a:avLst/>
          </a:prstGeom>
          <a:solidFill>
            <a:srgbClr val="37E0C2"/>
          </a:solidFill>
          <a:ln w="0">
            <a:noFill/>
          </a:ln>
        </p:spPr>
        <p:txBody>
          <a:bodyPr/>
          <a:lstStyle/>
          <a:p>
            <a:endParaRPr lang="en-US"/>
          </a:p>
        </p:txBody>
      </p:sp>
      <p:sp>
        <p:nvSpPr>
          <p:cNvPr id="5" name="Rectangle 4">
            <a:extLst>
              <a:ext uri="{FF2B5EF4-FFF2-40B4-BE49-F238E27FC236}">
                <a16:creationId xmlns:a16="http://schemas.microsoft.com/office/drawing/2014/main" id="{1F86FD2B-E4F5-415A-8A79-FCD56BC66332}"/>
              </a:ext>
            </a:extLst>
          </p:cNvPr>
          <p:cNvSpPr>
            <a:spLocks noGrp="1"/>
          </p:cNvSpPr>
          <p:nvPr/>
        </p:nvSpPr>
        <p:spPr>
          <a:xfrm>
            <a:off x="1028700" y="590550"/>
            <a:ext cx="4572000" cy="1143000"/>
          </a:xfrm>
          <a:prstGeom prst="rect">
            <a:avLst/>
          </a:prstGeom>
          <a:noFill/>
          <a:ln w="0">
            <a:noFill/>
          </a:ln>
        </p:spPr>
        <p:txBody>
          <a:bodyPr wrap="square" lIns="0" tIns="0" rIns="0" bIns="0" anchor="t">
            <a:noAutofit/>
          </a:bodyPr>
          <a:lstStyle/>
          <a:p>
            <a:pPr algn="l">
              <a:defRPr sz="8100" b="1" i="0">
                <a:solidFill>
                  <a:srgbClr val="F7FBFC"/>
                </a:solidFill>
                <a:latin typeface="Nimbus Sans"/>
                <a:ea typeface="Nimbus Sans"/>
                <a:cs typeface="Nimbus Sans"/>
              </a:defRPr>
            </a:pPr>
            <a:r>
              <a:rPr sz="8100" b="1" i="0">
                <a:solidFill>
                  <a:srgbClr val="F7FBFC"/>
                </a:solidFill>
                <a:latin typeface="Nimbus Sans"/>
                <a:ea typeface="Nimbus Sans"/>
                <a:cs typeface="Nimbus Sans"/>
              </a:rPr>
              <a:t>ALL</a:t>
            </a:r>
          </a:p>
        </p:txBody>
      </p:sp>
      <p:sp>
        <p:nvSpPr>
          <p:cNvPr id="6" name="Rectangle 5">
            <a:extLst>
              <a:ext uri="{FF2B5EF4-FFF2-40B4-BE49-F238E27FC236}">
                <a16:creationId xmlns:a16="http://schemas.microsoft.com/office/drawing/2014/main" id="{427B802D-E1D6-4C72-8563-9A6095B97BEE}"/>
              </a:ext>
            </a:extLst>
          </p:cNvPr>
          <p:cNvSpPr>
            <a:spLocks noGrp="1"/>
          </p:cNvSpPr>
          <p:nvPr/>
        </p:nvSpPr>
        <p:spPr>
          <a:xfrm>
            <a:off x="1028700" y="1562100"/>
            <a:ext cx="2857500" cy="1143000"/>
          </a:xfrm>
          <a:prstGeom prst="rect">
            <a:avLst/>
          </a:prstGeom>
          <a:noFill/>
          <a:ln w="0">
            <a:noFill/>
          </a:ln>
        </p:spPr>
        <p:txBody>
          <a:bodyPr wrap="square" lIns="0" tIns="0" rIns="0" bIns="0" anchor="t">
            <a:noAutofit/>
          </a:bodyPr>
          <a:lstStyle/>
          <a:p>
            <a:pPr algn="l">
              <a:defRPr sz="8100" b="1" i="0">
                <a:solidFill>
                  <a:srgbClr val="FFB547"/>
                </a:solidFill>
                <a:latin typeface="Nimbus Sans"/>
                <a:ea typeface="Nimbus Sans"/>
                <a:cs typeface="Nimbus Sans"/>
              </a:defRPr>
            </a:pPr>
            <a:r>
              <a:rPr sz="8100" b="1" i="0">
                <a:solidFill>
                  <a:srgbClr val="FFB547"/>
                </a:solidFill>
                <a:latin typeface="Nimbus Sans"/>
                <a:ea typeface="Nimbus Sans"/>
                <a:cs typeface="Nimbus Sans"/>
              </a:rPr>
              <a:t>IN</a:t>
            </a:r>
          </a:p>
        </p:txBody>
      </p:sp>
      <p:sp>
        <p:nvSpPr>
          <p:cNvPr id="7" name="Rectangle 6">
            <a:extLst>
              <a:ext uri="{FF2B5EF4-FFF2-40B4-BE49-F238E27FC236}">
                <a16:creationId xmlns:a16="http://schemas.microsoft.com/office/drawing/2014/main" id="{6FFDDDAD-64C6-467A-8549-81E2C8D3979D}"/>
              </a:ext>
            </a:extLst>
          </p:cNvPr>
          <p:cNvSpPr>
            <a:spLocks noGrp="1"/>
          </p:cNvSpPr>
          <p:nvPr/>
        </p:nvSpPr>
        <p:spPr>
          <a:xfrm>
            <a:off x="1066800" y="2914650"/>
            <a:ext cx="6096000" cy="400050"/>
          </a:xfrm>
          <a:prstGeom prst="rect">
            <a:avLst/>
          </a:prstGeom>
          <a:noFill/>
          <a:ln w="0">
            <a:noFill/>
          </a:ln>
        </p:spPr>
        <p:txBody>
          <a:bodyPr wrap="square" lIns="0" tIns="0" rIns="0" bIns="0" anchor="t">
            <a:noAutofit/>
          </a:bodyPr>
          <a:lstStyle/>
          <a:p>
            <a:pPr algn="l">
              <a:defRPr sz="1950" b="1" i="0">
                <a:solidFill>
                  <a:srgbClr val="37E0C2"/>
                </a:solidFill>
                <a:latin typeface="Nimbus Sans"/>
                <a:ea typeface="Nimbus Sans"/>
                <a:cs typeface="Nimbus Sans"/>
              </a:defRPr>
            </a:pPr>
            <a:r>
              <a:rPr sz="1950" b="1" i="0">
                <a:solidFill>
                  <a:srgbClr val="37E0C2"/>
                </a:solidFill>
                <a:latin typeface="Nimbus Sans"/>
                <a:ea typeface="Nimbus Sans"/>
                <a:cs typeface="Nimbus Sans"/>
              </a:rPr>
              <a:t>WHEN GRACE CLAIMS YOUR WHOLE LIFE</a:t>
            </a:r>
          </a:p>
        </p:txBody>
      </p:sp>
      <p:sp>
        <p:nvSpPr>
          <p:cNvPr id="8" name="Rectangle 7">
            <a:extLst>
              <a:ext uri="{FF2B5EF4-FFF2-40B4-BE49-F238E27FC236}">
                <a16:creationId xmlns:a16="http://schemas.microsoft.com/office/drawing/2014/main" id="{F9917B86-001F-4F70-92B8-249768EBA0F4}"/>
              </a:ext>
            </a:extLst>
          </p:cNvPr>
          <p:cNvSpPr>
            <a:spLocks noGrp="1"/>
          </p:cNvSpPr>
          <p:nvPr/>
        </p:nvSpPr>
        <p:spPr>
          <a:xfrm>
            <a:off x="1066800" y="3390900"/>
            <a:ext cx="4953000" cy="419100"/>
          </a:xfrm>
          <a:prstGeom prst="rect">
            <a:avLst/>
          </a:prstGeom>
          <a:noFill/>
          <a:ln w="0">
            <a:noFill/>
          </a:ln>
        </p:spPr>
        <p:txBody>
          <a:bodyPr wrap="square" lIns="0" tIns="0" rIns="0" bIns="0" anchor="t">
            <a:noAutofit/>
          </a:bodyPr>
          <a:lstStyle/>
          <a:p>
            <a:pPr algn="l">
              <a:defRPr sz="2250" b="1" i="0">
                <a:solidFill>
                  <a:srgbClr val="F7FBFC"/>
                </a:solidFill>
                <a:latin typeface="Nimbus Sans"/>
                <a:ea typeface="Nimbus Sans"/>
                <a:cs typeface="Nimbus Sans"/>
              </a:defRPr>
            </a:pPr>
            <a:r>
              <a:rPr sz="2250" b="1" i="0">
                <a:solidFill>
                  <a:srgbClr val="F7FBFC"/>
                </a:solidFill>
                <a:latin typeface="Nimbus Sans"/>
                <a:ea typeface="Nimbus Sans"/>
                <a:cs typeface="Nimbus Sans"/>
              </a:rPr>
              <a:t>Stewardship and Mission</a:t>
            </a:r>
          </a:p>
        </p:txBody>
      </p:sp>
      <p:sp>
        <p:nvSpPr>
          <p:cNvPr id="9" name="Rectangle 8">
            <a:extLst>
              <a:ext uri="{FF2B5EF4-FFF2-40B4-BE49-F238E27FC236}">
                <a16:creationId xmlns:a16="http://schemas.microsoft.com/office/drawing/2014/main" id="{C29685E6-D2BD-4094-AE95-F7412B257CD5}"/>
              </a:ext>
            </a:extLst>
          </p:cNvPr>
          <p:cNvSpPr>
            <a:spLocks noGrp="1"/>
          </p:cNvSpPr>
          <p:nvPr/>
        </p:nvSpPr>
        <p:spPr>
          <a:xfrm>
            <a:off x="1066800" y="3867150"/>
            <a:ext cx="3429000" cy="266700"/>
          </a:xfrm>
          <a:prstGeom prst="rect">
            <a:avLst/>
          </a:prstGeom>
          <a:noFill/>
          <a:ln w="0">
            <a:noFill/>
          </a:ln>
        </p:spPr>
        <p:txBody>
          <a:bodyPr wrap="square" lIns="0" tIns="0" rIns="0" bIns="0" anchor="t">
            <a:noAutofit/>
          </a:bodyPr>
          <a:lstStyle/>
          <a:p>
            <a:pPr algn="l">
              <a:defRPr sz="1500" b="0" i="0">
                <a:solidFill>
                  <a:srgbClr val="B8C9D1"/>
                </a:solidFill>
                <a:latin typeface="Nimbus Sans"/>
                <a:ea typeface="Nimbus Sans"/>
                <a:cs typeface="Nimbus Sans"/>
              </a:defRPr>
            </a:pPr>
            <a:r>
              <a:rPr sz="1500" b="0" i="0">
                <a:solidFill>
                  <a:srgbClr val="B8C9D1"/>
                </a:solidFill>
                <a:latin typeface="Nimbus Sans"/>
                <a:ea typeface="Nimbus Sans"/>
                <a:cs typeface="Nimbus Sans"/>
              </a:rPr>
              <a:t>2 Corinthians 8–9</a:t>
            </a:r>
          </a:p>
        </p:txBody>
      </p:sp>
      <p:sp>
        <p:nvSpPr>
          <p:cNvPr id="10" name="Rectangle 9">
            <a:extLst>
              <a:ext uri="{FF2B5EF4-FFF2-40B4-BE49-F238E27FC236}">
                <a16:creationId xmlns:a16="http://schemas.microsoft.com/office/drawing/2014/main" id="{2BD108D6-0874-495B-831D-80F04BA966F0}"/>
              </a:ext>
            </a:extLst>
          </p:cNvPr>
          <p:cNvSpPr>
            <a:spLocks noGrp="1"/>
          </p:cNvSpPr>
          <p:nvPr/>
        </p:nvSpPr>
        <p:spPr>
          <a:xfrm>
            <a:off x="1066800" y="4762500"/>
            <a:ext cx="4000500" cy="19050"/>
          </a:xfrm>
          <a:prstGeom prst="rect">
            <a:avLst/>
          </a:prstGeom>
          <a:solidFill>
            <a:srgbClr val="F7FBFC">
              <a:alpha val="28000"/>
            </a:srgbClr>
          </a:solidFill>
          <a:ln w="0">
            <a:noFill/>
          </a:ln>
        </p:spPr>
        <p:txBody>
          <a:bodyPr/>
          <a:lstStyle/>
          <a:p>
            <a:endParaRPr lang="en-US"/>
          </a:p>
        </p:txBody>
      </p:sp>
      <p:sp>
        <p:nvSpPr>
          <p:cNvPr id="11" name="Rectangle 10">
            <a:extLst>
              <a:ext uri="{FF2B5EF4-FFF2-40B4-BE49-F238E27FC236}">
                <a16:creationId xmlns:a16="http://schemas.microsoft.com/office/drawing/2014/main" id="{79FC9C86-C748-4E74-9D01-735495B5773E}"/>
              </a:ext>
            </a:extLst>
          </p:cNvPr>
          <p:cNvSpPr>
            <a:spLocks noGrp="1"/>
          </p:cNvSpPr>
          <p:nvPr/>
        </p:nvSpPr>
        <p:spPr>
          <a:xfrm>
            <a:off x="1066800" y="5010150"/>
            <a:ext cx="5238750" cy="228600"/>
          </a:xfrm>
          <a:prstGeom prst="rect">
            <a:avLst/>
          </a:prstGeom>
          <a:noFill/>
          <a:ln w="0">
            <a:noFill/>
          </a:ln>
        </p:spPr>
        <p:txBody>
          <a:bodyPr wrap="square" lIns="0" tIns="0" rIns="0" bIns="0" anchor="t">
            <a:noAutofit/>
          </a:bodyPr>
          <a:lstStyle/>
          <a:p>
            <a:pPr algn="l">
              <a:defRPr sz="1275" b="1" i="0">
                <a:solidFill>
                  <a:srgbClr val="F7FBFC"/>
                </a:solidFill>
                <a:latin typeface="Nimbus Sans"/>
                <a:ea typeface="Nimbus Sans"/>
                <a:cs typeface="Nimbus Sans"/>
              </a:defRPr>
            </a:pPr>
            <a:r>
              <a:rPr sz="1275" b="1" i="0">
                <a:solidFill>
                  <a:srgbClr val="F7FBFC"/>
                </a:solidFill>
                <a:latin typeface="Nimbus Sans"/>
                <a:ea typeface="Nimbus Sans"/>
                <a:cs typeface="Nimbus Sans"/>
              </a:rPr>
              <a:t>NORTH AMERICAN DIVISION</a:t>
            </a:r>
          </a:p>
        </p:txBody>
      </p:sp>
      <p:sp>
        <p:nvSpPr>
          <p:cNvPr id="12" name="Rectangle 11">
            <a:extLst>
              <a:ext uri="{FF2B5EF4-FFF2-40B4-BE49-F238E27FC236}">
                <a16:creationId xmlns:a16="http://schemas.microsoft.com/office/drawing/2014/main" id="{E8ACCE5F-D327-4A26-80C7-72D211499B49}"/>
              </a:ext>
            </a:extLst>
          </p:cNvPr>
          <p:cNvSpPr>
            <a:spLocks noGrp="1"/>
          </p:cNvSpPr>
          <p:nvPr/>
        </p:nvSpPr>
        <p:spPr>
          <a:xfrm>
            <a:off x="1066800" y="5334000"/>
            <a:ext cx="4381500" cy="266700"/>
          </a:xfrm>
          <a:prstGeom prst="rect">
            <a:avLst/>
          </a:prstGeom>
          <a:noFill/>
          <a:ln w="0">
            <a:noFill/>
          </a:ln>
        </p:spPr>
        <p:txBody>
          <a:bodyPr wrap="square" lIns="0" tIns="0" rIns="0" bIns="0" anchor="t">
            <a:noAutofit/>
          </a:bodyPr>
          <a:lstStyle/>
          <a:p>
            <a:pPr algn="l">
              <a:defRPr sz="1350" b="0" i="0">
                <a:solidFill>
                  <a:srgbClr val="B8C9D1"/>
                </a:solidFill>
                <a:latin typeface="Nimbus Sans"/>
                <a:ea typeface="Nimbus Sans"/>
                <a:cs typeface="Nimbus Sans"/>
              </a:defRPr>
            </a:pPr>
            <a:r>
              <a:rPr sz="1350" b="0" i="0">
                <a:solidFill>
                  <a:srgbClr val="B8C9D1"/>
                </a:solidFill>
                <a:latin typeface="Nimbus Sans"/>
                <a:ea typeface="Nimbus Sans"/>
                <a:cs typeface="Nimbus Sans"/>
              </a:rPr>
              <a:t>Annual Stewardship Sabbath</a:t>
            </a:r>
          </a:p>
        </p:txBody>
      </p:sp>
    </p:spTree>
    <p:extLst>
      <p:ext uri="{BB962C8B-B14F-4D97-AF65-F5344CB8AC3E}">
        <p14:creationId xmlns:p14="http://schemas.microsoft.com/office/powerpoint/2010/main" val="1482217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4121F"/>
            </a:gs>
            <a:gs pos="58000">
              <a:srgbClr val="0B2A39"/>
            </a:gs>
            <a:gs pos="100000">
              <a:srgbClr val="061522"/>
            </a:gs>
          </a:gsLst>
          <a:lin ang="810000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20602B-F416-4AC6-9C9C-36D7C5DC5E44}"/>
              </a:ext>
            </a:extLst>
          </p:cNvPr>
          <p:cNvSpPr>
            <a:spLocks noGrp="1"/>
          </p:cNvSpPr>
          <p:nvPr/>
        </p:nvSpPr>
        <p:spPr>
          <a:xfrm>
            <a:off x="666750" y="533400"/>
            <a:ext cx="5334000" cy="285750"/>
          </a:xfrm>
          <a:prstGeom prst="rect">
            <a:avLst/>
          </a:prstGeom>
          <a:noFill/>
          <a:ln w="0">
            <a:noFill/>
          </a:ln>
        </p:spPr>
        <p:txBody>
          <a:bodyPr wrap="square" lIns="0" tIns="0" rIns="0" bIns="0" anchor="t">
            <a:noAutofit/>
          </a:bodyPr>
          <a:lstStyle/>
          <a:p>
            <a:pPr algn="l">
              <a:defRPr sz="1350" b="1" i="0">
                <a:solidFill>
                  <a:srgbClr val="37E0C2"/>
                </a:solidFill>
                <a:latin typeface="Nimbus Sans"/>
                <a:ea typeface="Nimbus Sans"/>
                <a:cs typeface="Nimbus Sans"/>
              </a:defRPr>
            </a:pPr>
            <a:r>
              <a:rPr sz="1350" b="1" i="0">
                <a:solidFill>
                  <a:srgbClr val="37E0C2"/>
                </a:solidFill>
                <a:latin typeface="Nimbus Sans"/>
                <a:ea typeface="Nimbus Sans"/>
                <a:cs typeface="Nimbus Sans"/>
              </a:rPr>
              <a:t>THE MESSAGE IN ONE BREATH</a:t>
            </a:r>
          </a:p>
        </p:txBody>
      </p:sp>
      <p:sp>
        <p:nvSpPr>
          <p:cNvPr id="2" name="Rectangle 1">
            <a:extLst>
              <a:ext uri="{FF2B5EF4-FFF2-40B4-BE49-F238E27FC236}">
                <a16:creationId xmlns:a16="http://schemas.microsoft.com/office/drawing/2014/main" id="{0AA63CD8-E9D8-4DB6-A9C2-0A5DE48FC351}"/>
              </a:ext>
            </a:extLst>
          </p:cNvPr>
          <p:cNvSpPr>
            <a:spLocks noGrp="1"/>
          </p:cNvSpPr>
          <p:nvPr/>
        </p:nvSpPr>
        <p:spPr>
          <a:xfrm>
            <a:off x="666750" y="1123950"/>
            <a:ext cx="95250" cy="742950"/>
          </a:xfrm>
          <a:prstGeom prst="rect">
            <a:avLst/>
          </a:prstGeom>
          <a:solidFill>
            <a:srgbClr val="FFB547"/>
          </a:solidFill>
          <a:ln w="0">
            <a:noFill/>
          </a:ln>
        </p:spPr>
        <p:txBody>
          <a:bodyPr/>
          <a:lstStyle/>
          <a:p>
            <a:endParaRPr lang="en-US"/>
          </a:p>
        </p:txBody>
      </p:sp>
      <p:sp>
        <p:nvSpPr>
          <p:cNvPr id="3" name="Rectangle 2">
            <a:extLst>
              <a:ext uri="{FF2B5EF4-FFF2-40B4-BE49-F238E27FC236}">
                <a16:creationId xmlns:a16="http://schemas.microsoft.com/office/drawing/2014/main" id="{65DB943D-C3D9-4C06-B21C-BDD0E587F582}"/>
              </a:ext>
            </a:extLst>
          </p:cNvPr>
          <p:cNvSpPr>
            <a:spLocks noGrp="1"/>
          </p:cNvSpPr>
          <p:nvPr/>
        </p:nvSpPr>
        <p:spPr>
          <a:xfrm>
            <a:off x="1028700" y="1123950"/>
            <a:ext cx="10287000" cy="685800"/>
          </a:xfrm>
          <a:prstGeom prst="rect">
            <a:avLst/>
          </a:prstGeom>
          <a:noFill/>
          <a:ln w="0">
            <a:noFill/>
          </a:ln>
        </p:spPr>
        <p:txBody>
          <a:bodyPr wrap="square" lIns="0" tIns="0" rIns="0" bIns="0" anchor="t">
            <a:noAutofit/>
          </a:bodyPr>
          <a:lstStyle/>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GRACE CAME DOWN.</a:t>
            </a:r>
          </a:p>
        </p:txBody>
      </p:sp>
      <p:sp>
        <p:nvSpPr>
          <p:cNvPr id="4" name="Rectangle 3">
            <a:extLst>
              <a:ext uri="{FF2B5EF4-FFF2-40B4-BE49-F238E27FC236}">
                <a16:creationId xmlns:a16="http://schemas.microsoft.com/office/drawing/2014/main" id="{B04D8F37-7830-428B-A28C-0FFEB5AB9B4F}"/>
              </a:ext>
            </a:extLst>
          </p:cNvPr>
          <p:cNvSpPr>
            <a:spLocks noGrp="1"/>
          </p:cNvSpPr>
          <p:nvPr/>
        </p:nvSpPr>
        <p:spPr>
          <a:xfrm>
            <a:off x="666750" y="2324100"/>
            <a:ext cx="95250" cy="742950"/>
          </a:xfrm>
          <a:prstGeom prst="rect">
            <a:avLst/>
          </a:prstGeom>
          <a:solidFill>
            <a:srgbClr val="37E0C2"/>
          </a:solidFill>
          <a:ln w="0">
            <a:noFill/>
          </a:ln>
        </p:spPr>
        <p:txBody>
          <a:bodyPr/>
          <a:lstStyle/>
          <a:p>
            <a:endParaRPr lang="en-US"/>
          </a:p>
        </p:txBody>
      </p:sp>
      <p:sp>
        <p:nvSpPr>
          <p:cNvPr id="5" name="Rectangle 4">
            <a:extLst>
              <a:ext uri="{FF2B5EF4-FFF2-40B4-BE49-F238E27FC236}">
                <a16:creationId xmlns:a16="http://schemas.microsoft.com/office/drawing/2014/main" id="{25361371-9C48-45C2-8227-F3DF8D6AC251}"/>
              </a:ext>
            </a:extLst>
          </p:cNvPr>
          <p:cNvSpPr>
            <a:spLocks noGrp="1"/>
          </p:cNvSpPr>
          <p:nvPr/>
        </p:nvSpPr>
        <p:spPr>
          <a:xfrm>
            <a:off x="1028700" y="2324100"/>
            <a:ext cx="10287000" cy="685800"/>
          </a:xfrm>
          <a:prstGeom prst="rect">
            <a:avLst/>
          </a:prstGeom>
          <a:noFill/>
          <a:ln w="0">
            <a:noFill/>
          </a:ln>
        </p:spPr>
        <p:txBody>
          <a:bodyPr wrap="square" lIns="0" tIns="0" rIns="0" bIns="0" anchor="t">
            <a:noAutofit/>
          </a:bodyPr>
          <a:lstStyle/>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GRACE TAKES OVER.</a:t>
            </a:r>
          </a:p>
        </p:txBody>
      </p:sp>
      <p:sp>
        <p:nvSpPr>
          <p:cNvPr id="6" name="Rectangle 5">
            <a:extLst>
              <a:ext uri="{FF2B5EF4-FFF2-40B4-BE49-F238E27FC236}">
                <a16:creationId xmlns:a16="http://schemas.microsoft.com/office/drawing/2014/main" id="{323E2133-0FC3-460E-9F1B-8188F7438CE3}"/>
              </a:ext>
            </a:extLst>
          </p:cNvPr>
          <p:cNvSpPr>
            <a:spLocks noGrp="1"/>
          </p:cNvSpPr>
          <p:nvPr/>
        </p:nvSpPr>
        <p:spPr>
          <a:xfrm>
            <a:off x="666750" y="3524250"/>
            <a:ext cx="95250" cy="742950"/>
          </a:xfrm>
          <a:prstGeom prst="rect">
            <a:avLst/>
          </a:prstGeom>
          <a:solidFill>
            <a:srgbClr val="FF6B5E"/>
          </a:solidFill>
          <a:ln w="0">
            <a:noFill/>
          </a:ln>
        </p:spPr>
        <p:txBody>
          <a:bodyPr/>
          <a:lstStyle/>
          <a:p>
            <a:endParaRPr lang="en-US"/>
          </a:p>
        </p:txBody>
      </p:sp>
      <p:sp>
        <p:nvSpPr>
          <p:cNvPr id="7" name="Rectangle 6">
            <a:extLst>
              <a:ext uri="{FF2B5EF4-FFF2-40B4-BE49-F238E27FC236}">
                <a16:creationId xmlns:a16="http://schemas.microsoft.com/office/drawing/2014/main" id="{4FA6C343-62E1-4E2E-B5EA-FBA6B45AACD7}"/>
              </a:ext>
            </a:extLst>
          </p:cNvPr>
          <p:cNvSpPr>
            <a:spLocks noGrp="1"/>
          </p:cNvSpPr>
          <p:nvPr/>
        </p:nvSpPr>
        <p:spPr>
          <a:xfrm>
            <a:off x="1028700" y="3524250"/>
            <a:ext cx="10287000" cy="685800"/>
          </a:xfrm>
          <a:prstGeom prst="rect">
            <a:avLst/>
          </a:prstGeom>
          <a:noFill/>
          <a:ln w="0">
            <a:noFill/>
          </a:ln>
        </p:spPr>
        <p:txBody>
          <a:bodyPr wrap="square" lIns="0" tIns="0" rIns="0" bIns="0" anchor="t">
            <a:noAutofit/>
          </a:bodyPr>
          <a:lstStyle/>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GRACE GOES OUT.</a:t>
            </a:r>
          </a:p>
        </p:txBody>
      </p:sp>
      <p:sp>
        <p:nvSpPr>
          <p:cNvPr id="8" name="Rectangle 7">
            <a:extLst>
              <a:ext uri="{FF2B5EF4-FFF2-40B4-BE49-F238E27FC236}">
                <a16:creationId xmlns:a16="http://schemas.microsoft.com/office/drawing/2014/main" id="{C9E36E00-54F0-45C2-AC6E-8DBC9C5E4ECF}"/>
              </a:ext>
            </a:extLst>
          </p:cNvPr>
          <p:cNvSpPr>
            <a:spLocks noGrp="1"/>
          </p:cNvSpPr>
          <p:nvPr/>
        </p:nvSpPr>
        <p:spPr>
          <a:xfrm>
            <a:off x="666750" y="4972050"/>
            <a:ext cx="9334500" cy="457200"/>
          </a:xfrm>
          <a:prstGeom prst="rect">
            <a:avLst/>
          </a:prstGeom>
          <a:noFill/>
          <a:ln w="0">
            <a:noFill/>
          </a:ln>
        </p:spPr>
        <p:txBody>
          <a:bodyPr wrap="square" lIns="0" tIns="0" rIns="0" bIns="0" anchor="t">
            <a:noAutofit/>
          </a:bodyPr>
          <a:lstStyle/>
          <a:p>
            <a:pPr algn="l">
              <a:defRPr sz="2400" b="1" i="0">
                <a:solidFill>
                  <a:srgbClr val="FFB547"/>
                </a:solidFill>
                <a:latin typeface="Nimbus Sans"/>
                <a:ea typeface="Nimbus Sans"/>
                <a:cs typeface="Nimbus Sans"/>
              </a:defRPr>
            </a:pPr>
            <a:r>
              <a:rPr sz="2400" b="1" i="0">
                <a:solidFill>
                  <a:srgbClr val="FFB547"/>
                </a:solidFill>
                <a:latin typeface="Nimbus Sans"/>
                <a:ea typeface="Nimbus Sans"/>
                <a:cs typeface="Nimbus Sans"/>
              </a:rPr>
              <a:t>ALL IN WITH JESUS</a:t>
            </a:r>
          </a:p>
        </p:txBody>
      </p:sp>
      <p:sp>
        <p:nvSpPr>
          <p:cNvPr id="9" name="Rectangle 8">
            <a:extLst>
              <a:ext uri="{FF2B5EF4-FFF2-40B4-BE49-F238E27FC236}">
                <a16:creationId xmlns:a16="http://schemas.microsoft.com/office/drawing/2014/main" id="{6434AE30-3EEA-4403-B679-1BE47829F58A}"/>
              </a:ext>
            </a:extLst>
          </p:cNvPr>
          <p:cNvSpPr>
            <a:spLocks noGrp="1"/>
          </p:cNvSpPr>
          <p:nvPr/>
        </p:nvSpPr>
        <p:spPr>
          <a:xfrm>
            <a:off x="666750" y="5619750"/>
            <a:ext cx="9715500" cy="361950"/>
          </a:xfrm>
          <a:prstGeom prst="rect">
            <a:avLst/>
          </a:prstGeom>
          <a:noFill/>
          <a:ln w="0">
            <a:noFill/>
          </a:ln>
        </p:spPr>
        <p:txBody>
          <a:bodyPr wrap="square" lIns="0" tIns="0" rIns="0" bIns="0" anchor="t">
            <a:noAutofit/>
          </a:bodyPr>
          <a:lstStyle/>
          <a:p>
            <a:pPr algn="l">
              <a:defRPr sz="1500" b="0" i="0">
                <a:solidFill>
                  <a:srgbClr val="B8C9D1"/>
                </a:solidFill>
                <a:latin typeface="Nimbus Sans"/>
                <a:ea typeface="Nimbus Sans"/>
                <a:cs typeface="Nimbus Sans"/>
              </a:defRPr>
            </a:pPr>
            <a:r>
              <a:rPr sz="1500" b="0" i="0">
                <a:solidFill>
                  <a:srgbClr val="B8C9D1"/>
                </a:solidFill>
                <a:latin typeface="Nimbus Sans"/>
                <a:ea typeface="Nimbus Sans"/>
                <a:cs typeface="Nimbus Sans"/>
              </a:rPr>
              <a:t>“Though He was rich, yet for your sakes He became poor.”  2 Corinthians 8:9 NKJV</a:t>
            </a:r>
          </a:p>
        </p:txBody>
      </p:sp>
      <p:sp>
        <p:nvSpPr>
          <p:cNvPr id="10" name="Rectangle 9">
            <a:extLst>
              <a:ext uri="{FF2B5EF4-FFF2-40B4-BE49-F238E27FC236}">
                <a16:creationId xmlns:a16="http://schemas.microsoft.com/office/drawing/2014/main" id="{5EC8C774-9ABB-4F61-96A9-0D1E18D37D72}"/>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02</a:t>
            </a:r>
          </a:p>
        </p:txBody>
      </p:sp>
    </p:spTree>
    <p:extLst>
      <p:ext uri="{BB962C8B-B14F-4D97-AF65-F5344CB8AC3E}">
        <p14:creationId xmlns:p14="http://schemas.microsoft.com/office/powerpoint/2010/main" val="1641266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1522"/>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a:blip r:embed="rId3"/>
          <a:srcRect l="30068" r="30068"/>
          <a:stretch>
            <a:fillRect/>
          </a:stretch>
        </p:blipFill>
        <p:spPr>
          <a:xfrm>
            <a:off x="7334250" y="0"/>
            <a:ext cx="4857750" cy="6858000"/>
          </a:xfrm>
          <a:prstGeom prst="rect">
            <a:avLst/>
          </a:prstGeom>
        </p:spPr>
      </p:pic>
      <p:sp>
        <p:nvSpPr>
          <p:cNvPr id="2" name="Rectangle 1">
            <a:extLst>
              <a:ext uri="{FF2B5EF4-FFF2-40B4-BE49-F238E27FC236}">
                <a16:creationId xmlns:a16="http://schemas.microsoft.com/office/drawing/2014/main" id="{CB6FC9C2-E536-4002-BC40-BAE51A093CE9}"/>
              </a:ext>
            </a:extLst>
          </p:cNvPr>
          <p:cNvSpPr>
            <a:spLocks noGrp="1"/>
          </p:cNvSpPr>
          <p:nvPr/>
        </p:nvSpPr>
        <p:spPr>
          <a:xfrm>
            <a:off x="6858000" y="0"/>
            <a:ext cx="1809750" cy="6858000"/>
          </a:xfrm>
          <a:prstGeom prst="rect">
            <a:avLst/>
          </a:prstGeom>
          <a:gradFill>
            <a:gsLst>
              <a:gs pos="0">
                <a:srgbClr val="061522"/>
              </a:gs>
              <a:gs pos="100000">
                <a:srgbClr val="061522">
                  <a:alpha val="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A0D73713-181C-4D91-91AD-9B664D704587}"/>
              </a:ext>
            </a:extLst>
          </p:cNvPr>
          <p:cNvSpPr>
            <a:spLocks noGrp="1"/>
          </p:cNvSpPr>
          <p:nvPr/>
        </p:nvSpPr>
        <p:spPr>
          <a:xfrm>
            <a:off x="666750" y="514350"/>
            <a:ext cx="400050" cy="266700"/>
          </a:xfrm>
          <a:prstGeom prst="rect">
            <a:avLst/>
          </a:prstGeom>
          <a:noFill/>
          <a:ln w="0">
            <a:noFill/>
          </a:ln>
        </p:spPr>
        <p:txBody>
          <a:bodyPr wrap="square" lIns="0" tIns="0" rIns="0" bIns="0" anchor="t">
            <a:noAutofit/>
          </a:bodyPr>
          <a:lstStyle/>
          <a:p>
            <a:pPr algn="l">
              <a:defRPr sz="1425" b="1" i="0">
                <a:solidFill>
                  <a:srgbClr val="FFB547"/>
                </a:solidFill>
                <a:latin typeface="Nimbus Sans"/>
                <a:ea typeface="Nimbus Sans"/>
                <a:cs typeface="Nimbus Sans"/>
              </a:defRPr>
            </a:pPr>
            <a:r>
              <a:rPr sz="1425" b="1" i="0">
                <a:solidFill>
                  <a:srgbClr val="FFB547"/>
                </a:solidFill>
                <a:latin typeface="Nimbus Sans"/>
                <a:ea typeface="Nimbus Sans"/>
                <a:cs typeface="Nimbus Sans"/>
              </a:rPr>
              <a:t>01</a:t>
            </a:r>
          </a:p>
        </p:txBody>
      </p:sp>
      <p:sp>
        <p:nvSpPr>
          <p:cNvPr id="4" name="Rectangle 3">
            <a:extLst>
              <a:ext uri="{FF2B5EF4-FFF2-40B4-BE49-F238E27FC236}">
                <a16:creationId xmlns:a16="http://schemas.microsoft.com/office/drawing/2014/main" id="{6DA4371D-6A65-458D-9B05-A4DCDD941E00}"/>
              </a:ext>
            </a:extLst>
          </p:cNvPr>
          <p:cNvSpPr>
            <a:spLocks noGrp="1"/>
          </p:cNvSpPr>
          <p:nvPr/>
        </p:nvSpPr>
        <p:spPr>
          <a:xfrm>
            <a:off x="1162050" y="628650"/>
            <a:ext cx="438150" cy="28575"/>
          </a:xfrm>
          <a:prstGeom prst="rect">
            <a:avLst/>
          </a:prstGeom>
          <a:solidFill>
            <a:srgbClr val="FFB547"/>
          </a:solidFill>
          <a:ln w="0">
            <a:noFill/>
          </a:ln>
        </p:spPr>
        <p:txBody>
          <a:bodyPr/>
          <a:lstStyle/>
          <a:p>
            <a:endParaRPr lang="en-US"/>
          </a:p>
        </p:txBody>
      </p:sp>
      <p:sp>
        <p:nvSpPr>
          <p:cNvPr id="5" name="Rectangle 4">
            <a:extLst>
              <a:ext uri="{FF2B5EF4-FFF2-40B4-BE49-F238E27FC236}">
                <a16:creationId xmlns:a16="http://schemas.microsoft.com/office/drawing/2014/main" id="{F07994F9-2CF4-4A7D-8079-2231C1FE182D}"/>
              </a:ext>
            </a:extLst>
          </p:cNvPr>
          <p:cNvSpPr>
            <a:spLocks noGrp="1"/>
          </p:cNvSpPr>
          <p:nvPr/>
        </p:nvSpPr>
        <p:spPr>
          <a:xfrm>
            <a:off x="1733550" y="514350"/>
            <a:ext cx="4000500" cy="266700"/>
          </a:xfrm>
          <a:prstGeom prst="rect">
            <a:avLst/>
          </a:prstGeom>
          <a:noFill/>
          <a:ln w="0">
            <a:noFill/>
          </a:ln>
        </p:spPr>
        <p:txBody>
          <a:bodyPr wrap="square" lIns="0" tIns="0" rIns="0" bIns="0" anchor="t">
            <a:noAutofit/>
          </a:bodyPr>
          <a:lstStyle/>
          <a:p>
            <a:pPr algn="l">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GRACE CAME DOWN</a:t>
            </a:r>
          </a:p>
        </p:txBody>
      </p:sp>
      <p:sp>
        <p:nvSpPr>
          <p:cNvPr id="6" name="Rectangle 5">
            <a:extLst>
              <a:ext uri="{FF2B5EF4-FFF2-40B4-BE49-F238E27FC236}">
                <a16:creationId xmlns:a16="http://schemas.microsoft.com/office/drawing/2014/main" id="{A04096FC-5876-465B-AAA6-973FA1A0592A}"/>
              </a:ext>
            </a:extLst>
          </p:cNvPr>
          <p:cNvSpPr>
            <a:spLocks noGrp="1"/>
          </p:cNvSpPr>
          <p:nvPr/>
        </p:nvSpPr>
        <p:spPr>
          <a:xfrm>
            <a:off x="666750" y="1238250"/>
            <a:ext cx="6191250" cy="1600200"/>
          </a:xfrm>
          <a:prstGeom prst="rect">
            <a:avLst/>
          </a:prstGeom>
          <a:noFill/>
          <a:ln w="0">
            <a:noFill/>
          </a:ln>
        </p:spPr>
        <p:txBody>
          <a:bodyPr wrap="square" lIns="0" tIns="0" rIns="0" bIns="0" anchor="t">
            <a:noAutofit/>
          </a:bodyPr>
          <a:lstStyle/>
          <a:p>
            <a:pPr algn="l">
              <a:defRPr sz="4950" b="1" i="0">
                <a:solidFill>
                  <a:srgbClr val="F7FBFC"/>
                </a:solidFill>
                <a:latin typeface="Nimbus Sans"/>
                <a:ea typeface="Nimbus Sans"/>
                <a:cs typeface="Nimbus Sans"/>
              </a:defRPr>
            </a:pPr>
            <a:r>
              <a:rPr sz="4950" b="1" i="0">
                <a:solidFill>
                  <a:srgbClr val="F7FBFC"/>
                </a:solidFill>
                <a:latin typeface="Nimbus Sans"/>
                <a:ea typeface="Nimbus Sans"/>
                <a:cs typeface="Nimbus Sans"/>
              </a:rPr>
              <a:t>BEFORE WE</a:t>
            </a:r>
          </a:p>
          <a:p>
            <a:pPr algn="l">
              <a:defRPr sz="4950" b="1" i="0">
                <a:solidFill>
                  <a:srgbClr val="F7FBFC"/>
                </a:solidFill>
                <a:latin typeface="Nimbus Sans"/>
                <a:ea typeface="Nimbus Sans"/>
                <a:cs typeface="Nimbus Sans"/>
              </a:defRPr>
            </a:pPr>
            <a:r>
              <a:rPr sz="4950" b="1" i="0">
                <a:solidFill>
                  <a:srgbClr val="F7FBFC"/>
                </a:solidFill>
                <a:latin typeface="Nimbus Sans"/>
                <a:ea typeface="Nimbus Sans"/>
                <a:cs typeface="Nimbus Sans"/>
              </a:rPr>
              <a:t>EVER GAVE,</a:t>
            </a:r>
          </a:p>
        </p:txBody>
      </p:sp>
      <p:sp>
        <p:nvSpPr>
          <p:cNvPr id="7" name="Rectangle 6">
            <a:extLst>
              <a:ext uri="{FF2B5EF4-FFF2-40B4-BE49-F238E27FC236}">
                <a16:creationId xmlns:a16="http://schemas.microsoft.com/office/drawing/2014/main" id="{D0C44069-1C75-45D1-B9D5-DC07AA9FC332}"/>
              </a:ext>
            </a:extLst>
          </p:cNvPr>
          <p:cNvSpPr>
            <a:spLocks noGrp="1"/>
          </p:cNvSpPr>
          <p:nvPr/>
        </p:nvSpPr>
        <p:spPr>
          <a:xfrm>
            <a:off x="666750" y="2895600"/>
            <a:ext cx="6191250" cy="857250"/>
          </a:xfrm>
          <a:prstGeom prst="rect">
            <a:avLst/>
          </a:prstGeom>
          <a:noFill/>
          <a:ln w="0">
            <a:noFill/>
          </a:ln>
        </p:spPr>
        <p:txBody>
          <a:bodyPr wrap="square" lIns="0" tIns="0" rIns="0" bIns="0" anchor="t">
            <a:noAutofit/>
          </a:bodyPr>
          <a:lstStyle/>
          <a:p>
            <a:pPr algn="l">
              <a:defRPr sz="5400" b="1" i="0">
                <a:solidFill>
                  <a:srgbClr val="FFB547"/>
                </a:solidFill>
                <a:latin typeface="Nimbus Sans"/>
                <a:ea typeface="Nimbus Sans"/>
                <a:cs typeface="Nimbus Sans"/>
              </a:defRPr>
            </a:pPr>
            <a:r>
              <a:rPr sz="5400" b="1" i="0">
                <a:solidFill>
                  <a:srgbClr val="FFB547"/>
                </a:solidFill>
                <a:latin typeface="Nimbus Sans"/>
                <a:ea typeface="Nimbus Sans"/>
                <a:cs typeface="Nimbus Sans"/>
              </a:rPr>
              <a:t>GOD GAVE.</a:t>
            </a:r>
          </a:p>
        </p:txBody>
      </p:sp>
      <p:sp>
        <p:nvSpPr>
          <p:cNvPr id="8" name="Rectangle 7">
            <a:extLst>
              <a:ext uri="{FF2B5EF4-FFF2-40B4-BE49-F238E27FC236}">
                <a16:creationId xmlns:a16="http://schemas.microsoft.com/office/drawing/2014/main" id="{4F9552B0-1510-4CE1-8BBE-9AC0952605F2}"/>
              </a:ext>
            </a:extLst>
          </p:cNvPr>
          <p:cNvSpPr>
            <a:spLocks noGrp="1"/>
          </p:cNvSpPr>
          <p:nvPr/>
        </p:nvSpPr>
        <p:spPr>
          <a:xfrm>
            <a:off x="666750" y="4171950"/>
            <a:ext cx="5143500" cy="19050"/>
          </a:xfrm>
          <a:prstGeom prst="rect">
            <a:avLst/>
          </a:prstGeom>
          <a:solidFill>
            <a:srgbClr val="37E0C2"/>
          </a:solidFill>
          <a:ln w="0">
            <a:noFill/>
          </a:ln>
        </p:spPr>
        <p:txBody>
          <a:bodyPr/>
          <a:lstStyle/>
          <a:p>
            <a:endParaRPr lang="en-US"/>
          </a:p>
        </p:txBody>
      </p:sp>
      <p:sp>
        <p:nvSpPr>
          <p:cNvPr id="9" name="Rectangle 8">
            <a:extLst>
              <a:ext uri="{FF2B5EF4-FFF2-40B4-BE49-F238E27FC236}">
                <a16:creationId xmlns:a16="http://schemas.microsoft.com/office/drawing/2014/main" id="{35D67133-90DA-4BC0-B233-D443551B2F2B}"/>
              </a:ext>
            </a:extLst>
          </p:cNvPr>
          <p:cNvSpPr>
            <a:spLocks noGrp="1"/>
          </p:cNvSpPr>
          <p:nvPr/>
        </p:nvSpPr>
        <p:spPr>
          <a:xfrm>
            <a:off x="666750" y="4476750"/>
            <a:ext cx="6096000" cy="876300"/>
          </a:xfrm>
          <a:prstGeom prst="rect">
            <a:avLst/>
          </a:prstGeom>
          <a:noFill/>
          <a:ln w="0">
            <a:noFill/>
          </a:ln>
        </p:spPr>
        <p:txBody>
          <a:bodyPr wrap="square" lIns="0" tIns="0" rIns="0" bIns="0" anchor="t">
            <a:noAutofit/>
          </a:bodyPr>
          <a:lstStyle/>
          <a:p>
            <a:pPr algn="l">
              <a:defRPr sz="2175" b="1" i="0">
                <a:solidFill>
                  <a:srgbClr val="F7FBFC"/>
                </a:solidFill>
                <a:latin typeface="Nimbus Sans"/>
                <a:ea typeface="Nimbus Sans"/>
                <a:cs typeface="Nimbus Sans"/>
              </a:defRPr>
            </a:pPr>
            <a:r>
              <a:rPr sz="2175" b="1" i="0">
                <a:solidFill>
                  <a:srgbClr val="F7FBFC"/>
                </a:solidFill>
                <a:latin typeface="Nimbus Sans"/>
                <a:ea typeface="Nimbus Sans"/>
                <a:cs typeface="Nimbus Sans"/>
              </a:rPr>
              <a:t>Jesus went all in for us.</a:t>
            </a:r>
          </a:p>
          <a:p>
            <a:pPr algn="l">
              <a:defRPr sz="2175" b="1" i="0">
                <a:solidFill>
                  <a:srgbClr val="F7FBFC"/>
                </a:solidFill>
                <a:latin typeface="Nimbus Sans"/>
                <a:ea typeface="Nimbus Sans"/>
                <a:cs typeface="Nimbus Sans"/>
              </a:defRPr>
            </a:pPr>
            <a:r>
              <a:rPr sz="2175" b="1" i="0">
                <a:solidFill>
                  <a:srgbClr val="F7FBFC"/>
                </a:solidFill>
                <a:latin typeface="Nimbus Sans"/>
                <a:ea typeface="Nimbus Sans"/>
                <a:cs typeface="Nimbus Sans"/>
              </a:rPr>
              <a:t>Stewardship begins with the Gift.</a:t>
            </a:r>
          </a:p>
        </p:txBody>
      </p:sp>
      <p:sp>
        <p:nvSpPr>
          <p:cNvPr id="10" name="Rectangle 9">
            <a:extLst>
              <a:ext uri="{FF2B5EF4-FFF2-40B4-BE49-F238E27FC236}">
                <a16:creationId xmlns:a16="http://schemas.microsoft.com/office/drawing/2014/main" id="{7C58E7B7-FA49-4B38-8A91-A0DE73D664C4}"/>
              </a:ext>
            </a:extLst>
          </p:cNvPr>
          <p:cNvSpPr>
            <a:spLocks noGrp="1"/>
          </p:cNvSpPr>
          <p:nvPr/>
        </p:nvSpPr>
        <p:spPr>
          <a:xfrm>
            <a:off x="666750" y="5619750"/>
            <a:ext cx="4095750" cy="247650"/>
          </a:xfrm>
          <a:prstGeom prst="rect">
            <a:avLst/>
          </a:prstGeom>
          <a:noFill/>
          <a:ln w="0">
            <a:noFill/>
          </a:ln>
        </p:spPr>
        <p:txBody>
          <a:bodyPr wrap="square" lIns="0" tIns="0" rIns="0" bIns="0" anchor="t">
            <a:noAutofit/>
          </a:bodyPr>
          <a:lstStyle/>
          <a:p>
            <a:pPr algn="l">
              <a:defRPr sz="1350" b="0" i="0">
                <a:solidFill>
                  <a:srgbClr val="B8C9D1"/>
                </a:solidFill>
                <a:latin typeface="Nimbus Sans"/>
                <a:ea typeface="Nimbus Sans"/>
                <a:cs typeface="Nimbus Sans"/>
              </a:defRPr>
            </a:pPr>
            <a:r>
              <a:rPr sz="1350" b="0" i="0">
                <a:solidFill>
                  <a:srgbClr val="B8C9D1"/>
                </a:solidFill>
                <a:latin typeface="Nimbus Sans"/>
                <a:ea typeface="Nimbus Sans"/>
                <a:cs typeface="Nimbus Sans"/>
              </a:rPr>
              <a:t>2 Corinthians 8:9    John 3:16</a:t>
            </a:r>
          </a:p>
        </p:txBody>
      </p:sp>
      <p:sp>
        <p:nvSpPr>
          <p:cNvPr id="11" name="Rectangle 10">
            <a:extLst>
              <a:ext uri="{FF2B5EF4-FFF2-40B4-BE49-F238E27FC236}">
                <a16:creationId xmlns:a16="http://schemas.microsoft.com/office/drawing/2014/main" id="{E2916CA0-838D-467A-BCD7-567E7C649B92}"/>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03</a:t>
            </a:r>
          </a:p>
        </p:txBody>
      </p:sp>
    </p:spTree>
    <p:extLst>
      <p:ext uri="{BB962C8B-B14F-4D97-AF65-F5344CB8AC3E}">
        <p14:creationId xmlns:p14="http://schemas.microsoft.com/office/powerpoint/2010/main" val="825164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FC3082C-FA22-4E91-9510-F14D8DAB4DB1}"/>
              </a:ext>
            </a:extLst>
          </p:cNvPr>
          <p:cNvSpPr>
            <a:spLocks noGrp="1"/>
          </p:cNvSpPr>
          <p:nvPr/>
        </p:nvSpPr>
        <p:spPr>
          <a:xfrm>
            <a:off x="0" y="0"/>
            <a:ext cx="12192000" cy="6858000"/>
          </a:xfrm>
          <a:prstGeom prst="rect">
            <a:avLst/>
          </a:prstGeom>
          <a:solidFill>
            <a:srgbClr val="03111F">
              <a:alpha val="28000"/>
            </a:srgbClr>
          </a:solidFill>
          <a:ln w="0">
            <a:noFill/>
          </a:ln>
        </p:spPr>
        <p:txBody>
          <a:bodyPr/>
          <a:lstStyle/>
          <a:p>
            <a:endParaRPr lang="en-US"/>
          </a:p>
        </p:txBody>
      </p:sp>
      <p:sp>
        <p:nvSpPr>
          <p:cNvPr id="3" name="Rectangle 2">
            <a:extLst>
              <a:ext uri="{FF2B5EF4-FFF2-40B4-BE49-F238E27FC236}">
                <a16:creationId xmlns:a16="http://schemas.microsoft.com/office/drawing/2014/main" id="{1AD88041-0B3F-4D3F-9075-6F929408C25B}"/>
              </a:ext>
            </a:extLst>
          </p:cNvPr>
          <p:cNvSpPr>
            <a:spLocks noGrp="1"/>
          </p:cNvSpPr>
          <p:nvPr/>
        </p:nvSpPr>
        <p:spPr>
          <a:xfrm>
            <a:off x="0" y="0"/>
            <a:ext cx="7239000" cy="6858000"/>
          </a:xfrm>
          <a:prstGeom prst="rect">
            <a:avLst/>
          </a:prstGeom>
          <a:gradFill>
            <a:gsLst>
              <a:gs pos="0">
                <a:srgbClr val="03111F">
                  <a:alpha val="98000"/>
                </a:srgbClr>
              </a:gs>
              <a:gs pos="76000">
                <a:srgbClr val="03111F">
                  <a:alpha val="78000"/>
                </a:srgbClr>
              </a:gs>
              <a:gs pos="100000">
                <a:srgbClr val="03111F">
                  <a:alpha val="0"/>
                </a:srgbClr>
              </a:gs>
            </a:gsLst>
            <a:lin ang="0"/>
          </a:gradFill>
          <a:ln w="0">
            <a:noFill/>
          </a:ln>
        </p:spPr>
        <p:txBody>
          <a:bodyPr/>
          <a:lstStyle/>
          <a:p>
            <a:endParaRPr lang="en-US"/>
          </a:p>
        </p:txBody>
      </p:sp>
      <p:sp>
        <p:nvSpPr>
          <p:cNvPr id="4" name="Rectangle 3">
            <a:extLst>
              <a:ext uri="{FF2B5EF4-FFF2-40B4-BE49-F238E27FC236}">
                <a16:creationId xmlns:a16="http://schemas.microsoft.com/office/drawing/2014/main" id="{A87A81EA-C00C-4EE1-9CA6-91018335250B}"/>
              </a:ext>
            </a:extLst>
          </p:cNvPr>
          <p:cNvSpPr>
            <a:spLocks noGrp="1"/>
          </p:cNvSpPr>
          <p:nvPr/>
        </p:nvSpPr>
        <p:spPr>
          <a:xfrm>
            <a:off x="666750" y="514350"/>
            <a:ext cx="400050" cy="266700"/>
          </a:xfrm>
          <a:prstGeom prst="rect">
            <a:avLst/>
          </a:prstGeom>
          <a:noFill/>
          <a:ln w="0">
            <a:noFill/>
          </a:ln>
        </p:spPr>
        <p:txBody>
          <a:bodyPr wrap="square" lIns="0" tIns="0" rIns="0" bIns="0" anchor="t">
            <a:noAutofit/>
          </a:bodyPr>
          <a:lstStyle/>
          <a:p>
            <a:pPr algn="l">
              <a:defRPr sz="1425" b="1" i="0">
                <a:solidFill>
                  <a:srgbClr val="37E0C2"/>
                </a:solidFill>
                <a:latin typeface="Nimbus Sans"/>
                <a:ea typeface="Nimbus Sans"/>
                <a:cs typeface="Nimbus Sans"/>
              </a:defRPr>
            </a:pPr>
            <a:r>
              <a:rPr sz="1425" b="1" i="0">
                <a:solidFill>
                  <a:srgbClr val="37E0C2"/>
                </a:solidFill>
                <a:latin typeface="Nimbus Sans"/>
                <a:ea typeface="Nimbus Sans"/>
                <a:cs typeface="Nimbus Sans"/>
              </a:rPr>
              <a:t>02</a:t>
            </a:r>
          </a:p>
        </p:txBody>
      </p:sp>
      <p:sp>
        <p:nvSpPr>
          <p:cNvPr id="5" name="Rectangle 4">
            <a:extLst>
              <a:ext uri="{FF2B5EF4-FFF2-40B4-BE49-F238E27FC236}">
                <a16:creationId xmlns:a16="http://schemas.microsoft.com/office/drawing/2014/main" id="{C3FEF2D2-93F9-421F-887F-B64E81BF38C2}"/>
              </a:ext>
            </a:extLst>
          </p:cNvPr>
          <p:cNvSpPr>
            <a:spLocks noGrp="1"/>
          </p:cNvSpPr>
          <p:nvPr/>
        </p:nvSpPr>
        <p:spPr>
          <a:xfrm>
            <a:off x="1162050" y="628650"/>
            <a:ext cx="438150" cy="28575"/>
          </a:xfrm>
          <a:prstGeom prst="rect">
            <a:avLst/>
          </a:prstGeom>
          <a:solidFill>
            <a:srgbClr val="37E0C2"/>
          </a:solidFill>
          <a:ln w="0">
            <a:noFill/>
          </a:ln>
        </p:spPr>
        <p:txBody>
          <a:bodyPr/>
          <a:lstStyle/>
          <a:p>
            <a:endParaRPr lang="en-US"/>
          </a:p>
        </p:txBody>
      </p:sp>
      <p:sp>
        <p:nvSpPr>
          <p:cNvPr id="6" name="Rectangle 5">
            <a:extLst>
              <a:ext uri="{FF2B5EF4-FFF2-40B4-BE49-F238E27FC236}">
                <a16:creationId xmlns:a16="http://schemas.microsoft.com/office/drawing/2014/main" id="{5EF30A6E-4B4D-498C-A8C1-3AD96D080FDA}"/>
              </a:ext>
            </a:extLst>
          </p:cNvPr>
          <p:cNvSpPr>
            <a:spLocks noGrp="1"/>
          </p:cNvSpPr>
          <p:nvPr/>
        </p:nvSpPr>
        <p:spPr>
          <a:xfrm>
            <a:off x="1733550" y="514350"/>
            <a:ext cx="4000500" cy="266700"/>
          </a:xfrm>
          <a:prstGeom prst="rect">
            <a:avLst/>
          </a:prstGeom>
          <a:noFill/>
          <a:ln w="0">
            <a:noFill/>
          </a:ln>
        </p:spPr>
        <p:txBody>
          <a:bodyPr wrap="square" lIns="0" tIns="0" rIns="0" bIns="0" anchor="t">
            <a:noAutofit/>
          </a:bodyPr>
          <a:lstStyle/>
          <a:p>
            <a:pPr algn="l">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GRACE TAKES OVER</a:t>
            </a:r>
          </a:p>
        </p:txBody>
      </p:sp>
      <p:sp>
        <p:nvSpPr>
          <p:cNvPr id="7" name="Rectangle 6">
            <a:extLst>
              <a:ext uri="{FF2B5EF4-FFF2-40B4-BE49-F238E27FC236}">
                <a16:creationId xmlns:a16="http://schemas.microsoft.com/office/drawing/2014/main" id="{55B6881A-24EE-4C19-82BE-69A93B39309A}"/>
              </a:ext>
            </a:extLst>
          </p:cNvPr>
          <p:cNvSpPr>
            <a:spLocks noGrp="1"/>
          </p:cNvSpPr>
          <p:nvPr/>
        </p:nvSpPr>
        <p:spPr>
          <a:xfrm>
            <a:off x="666750" y="1181100"/>
            <a:ext cx="6000750" cy="2000250"/>
          </a:xfrm>
          <a:prstGeom prst="rect">
            <a:avLst/>
          </a:prstGeom>
          <a:noFill/>
          <a:ln w="0">
            <a:noFill/>
          </a:ln>
        </p:spPr>
        <p:txBody>
          <a:bodyPr wrap="square" lIns="0" tIns="0" rIns="0" bIns="0" anchor="t">
            <a:noAutofit/>
          </a:bodyPr>
          <a:lstStyle/>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GOD DOESN’T</a:t>
            </a:r>
          </a:p>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JUST WANT</a:t>
            </a:r>
          </a:p>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WHAT’S IN</a:t>
            </a:r>
          </a:p>
        </p:txBody>
      </p:sp>
      <p:sp>
        <p:nvSpPr>
          <p:cNvPr id="8" name="Rectangle 7">
            <a:extLst>
              <a:ext uri="{FF2B5EF4-FFF2-40B4-BE49-F238E27FC236}">
                <a16:creationId xmlns:a16="http://schemas.microsoft.com/office/drawing/2014/main" id="{24A17B41-77B5-4703-B8FA-389A0325E18B}"/>
              </a:ext>
            </a:extLst>
          </p:cNvPr>
          <p:cNvSpPr>
            <a:spLocks noGrp="1"/>
          </p:cNvSpPr>
          <p:nvPr/>
        </p:nvSpPr>
        <p:spPr>
          <a:xfrm>
            <a:off x="666750" y="3219450"/>
            <a:ext cx="6191250" cy="628650"/>
          </a:xfrm>
          <a:prstGeom prst="rect">
            <a:avLst/>
          </a:prstGeom>
          <a:noFill/>
          <a:ln w="0">
            <a:noFill/>
          </a:ln>
        </p:spPr>
        <p:txBody>
          <a:bodyPr wrap="square" lIns="0" tIns="0" rIns="0" bIns="0" anchor="t">
            <a:noAutofit/>
          </a:bodyPr>
          <a:lstStyle/>
          <a:p>
            <a:pPr algn="l">
              <a:defRPr sz="4050" b="1" i="0">
                <a:solidFill>
                  <a:srgbClr val="37E0C2"/>
                </a:solidFill>
                <a:latin typeface="Nimbus Sans"/>
                <a:ea typeface="Nimbus Sans"/>
                <a:cs typeface="Nimbus Sans"/>
              </a:defRPr>
            </a:pPr>
            <a:r>
              <a:rPr sz="4050" b="1" i="0">
                <a:solidFill>
                  <a:srgbClr val="37E0C2"/>
                </a:solidFill>
                <a:latin typeface="Nimbus Sans"/>
                <a:ea typeface="Nimbus Sans"/>
                <a:cs typeface="Nimbus Sans"/>
              </a:rPr>
              <a:t>OUR HANDS.</a:t>
            </a:r>
          </a:p>
        </p:txBody>
      </p:sp>
      <p:sp>
        <p:nvSpPr>
          <p:cNvPr id="9" name="Rectangle 8">
            <a:extLst>
              <a:ext uri="{FF2B5EF4-FFF2-40B4-BE49-F238E27FC236}">
                <a16:creationId xmlns:a16="http://schemas.microsoft.com/office/drawing/2014/main" id="{0E4F10C8-AE49-45A4-BCA7-DA0E71503B7B}"/>
              </a:ext>
            </a:extLst>
          </p:cNvPr>
          <p:cNvSpPr>
            <a:spLocks noGrp="1"/>
          </p:cNvSpPr>
          <p:nvPr/>
        </p:nvSpPr>
        <p:spPr>
          <a:xfrm>
            <a:off x="666750" y="4114800"/>
            <a:ext cx="5905500" cy="495300"/>
          </a:xfrm>
          <a:prstGeom prst="rect">
            <a:avLst/>
          </a:prstGeom>
          <a:noFill/>
          <a:ln w="0">
            <a:noFill/>
          </a:ln>
        </p:spPr>
        <p:txBody>
          <a:bodyPr wrap="square" lIns="0" tIns="0" rIns="0" bIns="0" anchor="t">
            <a:noAutofit/>
          </a:bodyPr>
          <a:lstStyle/>
          <a:p>
            <a:pPr algn="l">
              <a:defRPr sz="2775" b="1" i="0">
                <a:solidFill>
                  <a:srgbClr val="F7FBFC"/>
                </a:solidFill>
                <a:latin typeface="Nimbus Sans"/>
                <a:ea typeface="Nimbus Sans"/>
                <a:cs typeface="Nimbus Sans"/>
              </a:defRPr>
            </a:pPr>
            <a:r>
              <a:rPr sz="2775" b="1" i="0">
                <a:solidFill>
                  <a:srgbClr val="F7FBFC"/>
                </a:solidFill>
                <a:latin typeface="Nimbus Sans"/>
                <a:ea typeface="Nimbus Sans"/>
                <a:cs typeface="Nimbus Sans"/>
              </a:rPr>
              <a:t>HE WANTS US.</a:t>
            </a:r>
          </a:p>
        </p:txBody>
      </p:sp>
      <p:sp>
        <p:nvSpPr>
          <p:cNvPr id="10" name="Rectangle 9">
            <a:extLst>
              <a:ext uri="{FF2B5EF4-FFF2-40B4-BE49-F238E27FC236}">
                <a16:creationId xmlns:a16="http://schemas.microsoft.com/office/drawing/2014/main" id="{866DABED-B9D7-4A78-A625-DB271656B5DD}"/>
              </a:ext>
            </a:extLst>
          </p:cNvPr>
          <p:cNvSpPr>
            <a:spLocks noGrp="1"/>
          </p:cNvSpPr>
          <p:nvPr/>
        </p:nvSpPr>
        <p:spPr>
          <a:xfrm>
            <a:off x="666750" y="5124450"/>
            <a:ext cx="5238750" cy="19050"/>
          </a:xfrm>
          <a:prstGeom prst="rect">
            <a:avLst/>
          </a:prstGeom>
          <a:solidFill>
            <a:srgbClr val="FFB547"/>
          </a:solidFill>
          <a:ln w="0">
            <a:noFill/>
          </a:ln>
        </p:spPr>
        <p:txBody>
          <a:bodyPr/>
          <a:lstStyle/>
          <a:p>
            <a:endParaRPr lang="en-US"/>
          </a:p>
        </p:txBody>
      </p:sp>
      <p:sp>
        <p:nvSpPr>
          <p:cNvPr id="11" name="Rectangle 10">
            <a:extLst>
              <a:ext uri="{FF2B5EF4-FFF2-40B4-BE49-F238E27FC236}">
                <a16:creationId xmlns:a16="http://schemas.microsoft.com/office/drawing/2014/main" id="{AFC7D2BF-7A0A-409E-8CD7-C632A828F3E7}"/>
              </a:ext>
            </a:extLst>
          </p:cNvPr>
          <p:cNvSpPr>
            <a:spLocks noGrp="1"/>
          </p:cNvSpPr>
          <p:nvPr/>
        </p:nvSpPr>
        <p:spPr>
          <a:xfrm>
            <a:off x="666750" y="5410200"/>
            <a:ext cx="5715000" cy="323850"/>
          </a:xfrm>
          <a:prstGeom prst="rect">
            <a:avLst/>
          </a:prstGeom>
          <a:noFill/>
          <a:ln w="0">
            <a:noFill/>
          </a:ln>
        </p:spPr>
        <p:txBody>
          <a:bodyPr wrap="square" lIns="0" tIns="0" rIns="0" bIns="0" anchor="t">
            <a:noAutofit/>
          </a:bodyPr>
          <a:lstStyle/>
          <a:p>
            <a:pPr algn="l">
              <a:defRPr sz="1725" b="1" i="0">
                <a:solidFill>
                  <a:srgbClr val="F7FBFC"/>
                </a:solidFill>
                <a:latin typeface="Nimbus Sans"/>
                <a:ea typeface="Nimbus Sans"/>
                <a:cs typeface="Nimbus Sans"/>
              </a:defRPr>
            </a:pPr>
            <a:r>
              <a:rPr sz="1725" b="1" i="0">
                <a:solidFill>
                  <a:srgbClr val="F7FBFC"/>
                </a:solidFill>
                <a:latin typeface="Nimbus Sans"/>
                <a:ea typeface="Nimbus Sans"/>
                <a:cs typeface="Nimbus Sans"/>
              </a:rPr>
              <a:t>“They first gave themselves to the Lord.”</a:t>
            </a:r>
          </a:p>
        </p:txBody>
      </p:sp>
      <p:sp>
        <p:nvSpPr>
          <p:cNvPr id="12" name="Rectangle 11">
            <a:extLst>
              <a:ext uri="{FF2B5EF4-FFF2-40B4-BE49-F238E27FC236}">
                <a16:creationId xmlns:a16="http://schemas.microsoft.com/office/drawing/2014/main" id="{3D358408-2376-4ED4-9A0C-9C64A1FB6A39}"/>
              </a:ext>
            </a:extLst>
          </p:cNvPr>
          <p:cNvSpPr>
            <a:spLocks noGrp="1"/>
          </p:cNvSpPr>
          <p:nvPr/>
        </p:nvSpPr>
        <p:spPr>
          <a:xfrm>
            <a:off x="666750" y="5848350"/>
            <a:ext cx="3429000" cy="228600"/>
          </a:xfrm>
          <a:prstGeom prst="rect">
            <a:avLst/>
          </a:prstGeom>
          <a:noFill/>
          <a:ln w="0">
            <a:noFill/>
          </a:ln>
        </p:spPr>
        <p:txBody>
          <a:bodyPr wrap="square" lIns="0" tIns="0" rIns="0" bIns="0" anchor="t">
            <a:noAutofit/>
          </a:bodyPr>
          <a:lstStyle/>
          <a:p>
            <a:pPr algn="l">
              <a:defRPr sz="1275" b="0" i="0">
                <a:solidFill>
                  <a:srgbClr val="B8C9D1"/>
                </a:solidFill>
                <a:latin typeface="Nimbus Sans"/>
                <a:ea typeface="Nimbus Sans"/>
                <a:cs typeface="Nimbus Sans"/>
              </a:defRPr>
            </a:pPr>
            <a:r>
              <a:rPr sz="1275" b="0" i="0">
                <a:solidFill>
                  <a:srgbClr val="B8C9D1"/>
                </a:solidFill>
                <a:latin typeface="Nimbus Sans"/>
                <a:ea typeface="Nimbus Sans"/>
                <a:cs typeface="Nimbus Sans"/>
              </a:rPr>
              <a:t>2 Corinthians 8:5 NKJV</a:t>
            </a:r>
          </a:p>
        </p:txBody>
      </p:sp>
      <p:sp>
        <p:nvSpPr>
          <p:cNvPr id="13" name="Rectangle 12">
            <a:extLst>
              <a:ext uri="{FF2B5EF4-FFF2-40B4-BE49-F238E27FC236}">
                <a16:creationId xmlns:a16="http://schemas.microsoft.com/office/drawing/2014/main" id="{D6BC46F6-D078-4EE0-8446-F3A109722730}"/>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04</a:t>
            </a:r>
          </a:p>
        </p:txBody>
      </p:sp>
    </p:spTree>
    <p:extLst>
      <p:ext uri="{BB962C8B-B14F-4D97-AF65-F5344CB8AC3E}">
        <p14:creationId xmlns:p14="http://schemas.microsoft.com/office/powerpoint/2010/main" val="1779355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51421"/>
            </a:gs>
            <a:gs pos="56000">
              <a:srgbClr val="0A2635"/>
            </a:gs>
            <a:gs pos="100000">
              <a:srgbClr val="071A25"/>
            </a:gs>
          </a:gsLst>
          <a:lin ang="8100000"/>
        </a:gra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E2B3D8-BBA7-4CDF-8F1D-95B93DE29A32}"/>
              </a:ext>
            </a:extLst>
          </p:cNvPr>
          <p:cNvSpPr>
            <a:spLocks noGrp="1"/>
          </p:cNvSpPr>
          <p:nvPr/>
        </p:nvSpPr>
        <p:spPr>
          <a:xfrm>
            <a:off x="666750" y="514350"/>
            <a:ext cx="7239000" cy="323850"/>
          </a:xfrm>
          <a:prstGeom prst="rect">
            <a:avLst/>
          </a:prstGeom>
          <a:noFill/>
          <a:ln w="0">
            <a:noFill/>
          </a:ln>
        </p:spPr>
        <p:txBody>
          <a:bodyPr wrap="square" lIns="0" tIns="0" rIns="0" bIns="0" anchor="t">
            <a:noAutofit/>
          </a:bodyPr>
          <a:lstStyle/>
          <a:p>
            <a:pPr algn="l">
              <a:defRPr sz="1575" b="1" i="0">
                <a:solidFill>
                  <a:srgbClr val="37E0C2"/>
                </a:solidFill>
                <a:latin typeface="Nimbus Sans"/>
                <a:ea typeface="Nimbus Sans"/>
                <a:cs typeface="Nimbus Sans"/>
              </a:defRPr>
            </a:pPr>
            <a:r>
              <a:rPr sz="1575" b="1" i="0">
                <a:solidFill>
                  <a:srgbClr val="37E0C2"/>
                </a:solidFill>
                <a:latin typeface="Nimbus Sans"/>
                <a:ea typeface="Nimbus Sans"/>
                <a:cs typeface="Nimbus Sans"/>
              </a:rPr>
              <a:t>WHAT ALL IN LOOKS LIKE</a:t>
            </a:r>
          </a:p>
        </p:txBody>
      </p:sp>
      <p:sp>
        <p:nvSpPr>
          <p:cNvPr id="2" name="Rectangle 1">
            <a:extLst>
              <a:ext uri="{FF2B5EF4-FFF2-40B4-BE49-F238E27FC236}">
                <a16:creationId xmlns:a16="http://schemas.microsoft.com/office/drawing/2014/main" id="{A9773DF7-5687-49AE-BF3C-5A51D42D4CFA}"/>
              </a:ext>
            </a:extLst>
          </p:cNvPr>
          <p:cNvSpPr>
            <a:spLocks noGrp="1"/>
          </p:cNvSpPr>
          <p:nvPr/>
        </p:nvSpPr>
        <p:spPr>
          <a:xfrm>
            <a:off x="628650" y="1047750"/>
            <a:ext cx="2476500" cy="2095500"/>
          </a:xfrm>
          <a:prstGeom prst="rect">
            <a:avLst/>
          </a:prstGeom>
          <a:noFill/>
          <a:ln w="0">
            <a:noFill/>
          </a:ln>
        </p:spPr>
        <p:txBody>
          <a:bodyPr wrap="square" lIns="0" tIns="0" rIns="0" bIns="0" anchor="t">
            <a:noAutofit/>
          </a:bodyPr>
          <a:lstStyle/>
          <a:p>
            <a:pPr algn="l">
              <a:defRPr sz="13500" b="1" i="0">
                <a:solidFill>
                  <a:srgbClr val="FFB547"/>
                </a:solidFill>
                <a:latin typeface="Nimbus Sans"/>
                <a:ea typeface="Nimbus Sans"/>
                <a:cs typeface="Nimbus Sans"/>
              </a:defRPr>
            </a:pPr>
            <a:r>
              <a:rPr sz="13500" b="1" i="0">
                <a:solidFill>
                  <a:srgbClr val="FFB547"/>
                </a:solidFill>
                <a:latin typeface="Nimbus Sans"/>
                <a:ea typeface="Nimbus Sans"/>
                <a:cs typeface="Nimbus Sans"/>
              </a:rPr>
              <a:t>7</a:t>
            </a:r>
          </a:p>
        </p:txBody>
      </p:sp>
      <p:sp>
        <p:nvSpPr>
          <p:cNvPr id="3" name="Rectangle 2">
            <a:extLst>
              <a:ext uri="{FF2B5EF4-FFF2-40B4-BE49-F238E27FC236}">
                <a16:creationId xmlns:a16="http://schemas.microsoft.com/office/drawing/2014/main" id="{BEDE7087-2363-40B2-A6AC-78B1AE0B9163}"/>
              </a:ext>
            </a:extLst>
          </p:cNvPr>
          <p:cNvSpPr>
            <a:spLocks noGrp="1"/>
          </p:cNvSpPr>
          <p:nvPr/>
        </p:nvSpPr>
        <p:spPr>
          <a:xfrm>
            <a:off x="2171700" y="2038350"/>
            <a:ext cx="1619250" cy="857250"/>
          </a:xfrm>
          <a:prstGeom prst="rect">
            <a:avLst/>
          </a:prstGeom>
          <a:noFill/>
          <a:ln w="0">
            <a:noFill/>
          </a:ln>
        </p:spPr>
        <p:txBody>
          <a:bodyPr wrap="square" lIns="0" tIns="0" rIns="0" bIns="0" anchor="t">
            <a:noAutofit/>
          </a:bodyPr>
          <a:lstStyle/>
          <a:p>
            <a:pPr algn="l">
              <a:defRPr sz="4800" b="1" i="0">
                <a:solidFill>
                  <a:srgbClr val="F7FBFC"/>
                </a:solidFill>
                <a:latin typeface="Nimbus Sans"/>
                <a:ea typeface="Nimbus Sans"/>
                <a:cs typeface="Nimbus Sans"/>
              </a:defRPr>
            </a:pPr>
            <a:r>
              <a:rPr sz="4800" b="1" i="0">
                <a:solidFill>
                  <a:srgbClr val="F7FBFC"/>
                </a:solidFill>
                <a:latin typeface="Nimbus Sans"/>
                <a:ea typeface="Nimbus Sans"/>
                <a:cs typeface="Nimbus Sans"/>
              </a:rPr>
              <a:t>Ts</a:t>
            </a:r>
          </a:p>
        </p:txBody>
      </p:sp>
      <p:sp>
        <p:nvSpPr>
          <p:cNvPr id="4" name="Rectangle 3">
            <a:extLst>
              <a:ext uri="{FF2B5EF4-FFF2-40B4-BE49-F238E27FC236}">
                <a16:creationId xmlns:a16="http://schemas.microsoft.com/office/drawing/2014/main" id="{3631A260-7DEE-45A4-81AA-81238BB80C4E}"/>
              </a:ext>
            </a:extLst>
          </p:cNvPr>
          <p:cNvSpPr>
            <a:spLocks noGrp="1"/>
          </p:cNvSpPr>
          <p:nvPr/>
        </p:nvSpPr>
        <p:spPr>
          <a:xfrm>
            <a:off x="723900" y="3181350"/>
            <a:ext cx="2857500" cy="266700"/>
          </a:xfrm>
          <a:prstGeom prst="rect">
            <a:avLst/>
          </a:prstGeom>
          <a:noFill/>
          <a:ln w="0">
            <a:noFill/>
          </a:ln>
        </p:spPr>
        <p:txBody>
          <a:bodyPr wrap="square" lIns="0" tIns="0" rIns="0" bIns="0" anchor="t">
            <a:noAutofit/>
          </a:bodyPr>
          <a:lstStyle/>
          <a:p>
            <a:pPr algn="l">
              <a:defRPr sz="1425" b="1" i="0">
                <a:solidFill>
                  <a:srgbClr val="B8C9D1"/>
                </a:solidFill>
                <a:latin typeface="Nimbus Sans"/>
                <a:ea typeface="Nimbus Sans"/>
                <a:cs typeface="Nimbus Sans"/>
              </a:defRPr>
            </a:pPr>
            <a:r>
              <a:rPr sz="1425" b="1" i="0">
                <a:solidFill>
                  <a:srgbClr val="B8C9D1"/>
                </a:solidFill>
                <a:latin typeface="Nimbus Sans"/>
                <a:ea typeface="Nimbus Sans"/>
                <a:cs typeface="Nimbus Sans"/>
              </a:rPr>
              <a:t>NAD STEWARDSHIP</a:t>
            </a:r>
          </a:p>
        </p:txBody>
      </p:sp>
      <p:sp>
        <p:nvSpPr>
          <p:cNvPr id="5" name="Rectangle 4">
            <a:extLst>
              <a:ext uri="{FF2B5EF4-FFF2-40B4-BE49-F238E27FC236}">
                <a16:creationId xmlns:a16="http://schemas.microsoft.com/office/drawing/2014/main" id="{DB9CA564-4F44-495C-9E4D-8BBE001F1BA8}"/>
              </a:ext>
            </a:extLst>
          </p:cNvPr>
          <p:cNvSpPr>
            <a:spLocks noGrp="1"/>
          </p:cNvSpPr>
          <p:nvPr/>
        </p:nvSpPr>
        <p:spPr>
          <a:xfrm>
            <a:off x="3714750" y="1066800"/>
            <a:ext cx="19050" cy="4572000"/>
          </a:xfrm>
          <a:prstGeom prst="rect">
            <a:avLst/>
          </a:prstGeom>
          <a:solidFill>
            <a:srgbClr val="F7FBFC">
              <a:alpha val="24000"/>
            </a:srgbClr>
          </a:solidFill>
          <a:ln w="0">
            <a:noFill/>
          </a:ln>
        </p:spPr>
        <p:txBody>
          <a:bodyPr/>
          <a:lstStyle/>
          <a:p>
            <a:endParaRPr lang="en-US"/>
          </a:p>
        </p:txBody>
      </p:sp>
      <p:sp>
        <p:nvSpPr>
          <p:cNvPr id="6" name="Rectangle 5">
            <a:extLst>
              <a:ext uri="{FF2B5EF4-FFF2-40B4-BE49-F238E27FC236}">
                <a16:creationId xmlns:a16="http://schemas.microsoft.com/office/drawing/2014/main" id="{0F222ADF-2EFC-489F-B3F2-E438011C388D}"/>
              </a:ext>
            </a:extLst>
          </p:cNvPr>
          <p:cNvSpPr>
            <a:spLocks noGrp="1"/>
          </p:cNvSpPr>
          <p:nvPr/>
        </p:nvSpPr>
        <p:spPr>
          <a:xfrm>
            <a:off x="4171950" y="1104900"/>
            <a:ext cx="2286000" cy="247650"/>
          </a:xfrm>
          <a:prstGeom prst="rect">
            <a:avLst/>
          </a:prstGeom>
          <a:noFill/>
          <a:ln w="0">
            <a:noFill/>
          </a:ln>
        </p:spPr>
        <p:txBody>
          <a:bodyPr wrap="square" lIns="0" tIns="0" rIns="0" bIns="0" anchor="t">
            <a:noAutofit/>
          </a:bodyPr>
          <a:lstStyle/>
          <a:p>
            <a:pPr algn="l">
              <a:defRPr sz="1275" b="1" i="0">
                <a:solidFill>
                  <a:srgbClr val="FFB547"/>
                </a:solidFill>
                <a:latin typeface="Nimbus Sans"/>
                <a:ea typeface="Nimbus Sans"/>
                <a:cs typeface="Nimbus Sans"/>
              </a:defRPr>
            </a:pPr>
            <a:r>
              <a:rPr sz="1275" b="1" i="0">
                <a:solidFill>
                  <a:srgbClr val="FFB547"/>
                </a:solidFill>
                <a:latin typeface="Nimbus Sans"/>
                <a:ea typeface="Nimbus Sans"/>
                <a:cs typeface="Nimbus Sans"/>
              </a:rPr>
              <a:t>TANGIBLE</a:t>
            </a:r>
          </a:p>
        </p:txBody>
      </p:sp>
      <p:sp>
        <p:nvSpPr>
          <p:cNvPr id="7" name="Rectangle 6">
            <a:extLst>
              <a:ext uri="{FF2B5EF4-FFF2-40B4-BE49-F238E27FC236}">
                <a16:creationId xmlns:a16="http://schemas.microsoft.com/office/drawing/2014/main" id="{BB1BCDA6-EBE7-430A-A25E-3A3F99D53CBB}"/>
              </a:ext>
            </a:extLst>
          </p:cNvPr>
          <p:cNvSpPr>
            <a:spLocks noGrp="1"/>
          </p:cNvSpPr>
          <p:nvPr/>
        </p:nvSpPr>
        <p:spPr>
          <a:xfrm>
            <a:off x="4171950" y="1504950"/>
            <a:ext cx="2952750" cy="552450"/>
          </a:xfrm>
          <a:prstGeom prst="rect">
            <a:avLst/>
          </a:prstGeom>
          <a:noFill/>
          <a:ln w="0">
            <a:noFill/>
          </a:ln>
        </p:spPr>
        <p:txBody>
          <a:bodyPr wrap="square" lIns="0" tIns="0" rIns="0" bIns="0" anchor="t">
            <a:noAutofit/>
          </a:bodyPr>
          <a:lstStyle/>
          <a:p>
            <a:pPr algn="l">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TIME</a:t>
            </a:r>
          </a:p>
        </p:txBody>
      </p:sp>
      <p:sp>
        <p:nvSpPr>
          <p:cNvPr id="8" name="Rectangle 7">
            <a:extLst>
              <a:ext uri="{FF2B5EF4-FFF2-40B4-BE49-F238E27FC236}">
                <a16:creationId xmlns:a16="http://schemas.microsoft.com/office/drawing/2014/main" id="{60089A31-23BC-48D8-AAA2-7BB98CD68582}"/>
              </a:ext>
            </a:extLst>
          </p:cNvPr>
          <p:cNvSpPr>
            <a:spLocks noGrp="1"/>
          </p:cNvSpPr>
          <p:nvPr/>
        </p:nvSpPr>
        <p:spPr>
          <a:xfrm>
            <a:off x="7239000" y="1504950"/>
            <a:ext cx="3619500" cy="552450"/>
          </a:xfrm>
          <a:prstGeom prst="rect">
            <a:avLst/>
          </a:prstGeom>
          <a:noFill/>
          <a:ln w="0">
            <a:noFill/>
          </a:ln>
        </p:spPr>
        <p:txBody>
          <a:bodyPr wrap="square" lIns="0" tIns="0" rIns="0" bIns="0" anchor="t">
            <a:noAutofit/>
          </a:bodyPr>
          <a:lstStyle/>
          <a:p>
            <a:pPr algn="l">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TEMPLE</a:t>
            </a:r>
          </a:p>
        </p:txBody>
      </p:sp>
      <p:sp>
        <p:nvSpPr>
          <p:cNvPr id="9" name="Rectangle 8">
            <a:extLst>
              <a:ext uri="{FF2B5EF4-FFF2-40B4-BE49-F238E27FC236}">
                <a16:creationId xmlns:a16="http://schemas.microsoft.com/office/drawing/2014/main" id="{F5586AE7-2F2A-47D0-9F5F-EC0FB5AB368B}"/>
              </a:ext>
            </a:extLst>
          </p:cNvPr>
          <p:cNvSpPr>
            <a:spLocks noGrp="1"/>
          </p:cNvSpPr>
          <p:nvPr/>
        </p:nvSpPr>
        <p:spPr>
          <a:xfrm>
            <a:off x="4171950" y="2190750"/>
            <a:ext cx="3048000" cy="552450"/>
          </a:xfrm>
          <a:prstGeom prst="rect">
            <a:avLst/>
          </a:prstGeom>
          <a:noFill/>
          <a:ln w="0">
            <a:noFill/>
          </a:ln>
        </p:spPr>
        <p:txBody>
          <a:bodyPr wrap="square" lIns="0" tIns="0" rIns="0" bIns="0" anchor="t">
            <a:noAutofit/>
          </a:bodyPr>
          <a:lstStyle/>
          <a:p>
            <a:pPr algn="l">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TALENTS</a:t>
            </a:r>
          </a:p>
        </p:txBody>
      </p:sp>
      <p:sp>
        <p:nvSpPr>
          <p:cNvPr id="10" name="Rectangle 9">
            <a:extLst>
              <a:ext uri="{FF2B5EF4-FFF2-40B4-BE49-F238E27FC236}">
                <a16:creationId xmlns:a16="http://schemas.microsoft.com/office/drawing/2014/main" id="{5B14A854-913F-4A8F-BEC3-F5B5DC24A1CB}"/>
              </a:ext>
            </a:extLst>
          </p:cNvPr>
          <p:cNvSpPr>
            <a:spLocks noGrp="1"/>
          </p:cNvSpPr>
          <p:nvPr/>
        </p:nvSpPr>
        <p:spPr>
          <a:xfrm>
            <a:off x="7239000" y="2190750"/>
            <a:ext cx="4000500" cy="552450"/>
          </a:xfrm>
          <a:prstGeom prst="rect">
            <a:avLst/>
          </a:prstGeom>
          <a:noFill/>
          <a:ln w="0">
            <a:noFill/>
          </a:ln>
        </p:spPr>
        <p:txBody>
          <a:bodyPr wrap="square" lIns="0" tIns="0" rIns="0" bIns="0" anchor="t">
            <a:noAutofit/>
          </a:bodyPr>
          <a:lstStyle/>
          <a:p>
            <a:pPr algn="l">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TREASURE</a:t>
            </a:r>
          </a:p>
        </p:txBody>
      </p:sp>
      <p:sp>
        <p:nvSpPr>
          <p:cNvPr id="11" name="Rectangle 10">
            <a:extLst>
              <a:ext uri="{FF2B5EF4-FFF2-40B4-BE49-F238E27FC236}">
                <a16:creationId xmlns:a16="http://schemas.microsoft.com/office/drawing/2014/main" id="{2E8185FC-5D1F-4A34-9ED7-2A3E0ECB648D}"/>
              </a:ext>
            </a:extLst>
          </p:cNvPr>
          <p:cNvSpPr>
            <a:spLocks noGrp="1"/>
          </p:cNvSpPr>
          <p:nvPr/>
        </p:nvSpPr>
        <p:spPr>
          <a:xfrm>
            <a:off x="4171950" y="3105150"/>
            <a:ext cx="6667500" cy="19050"/>
          </a:xfrm>
          <a:prstGeom prst="rect">
            <a:avLst/>
          </a:prstGeom>
          <a:solidFill>
            <a:srgbClr val="37E0C2"/>
          </a:solidFill>
          <a:ln w="0">
            <a:noFill/>
          </a:ln>
        </p:spPr>
        <p:txBody>
          <a:bodyPr/>
          <a:lstStyle/>
          <a:p>
            <a:endParaRPr lang="en-US"/>
          </a:p>
        </p:txBody>
      </p:sp>
      <p:sp>
        <p:nvSpPr>
          <p:cNvPr id="12" name="Rectangle 11">
            <a:extLst>
              <a:ext uri="{FF2B5EF4-FFF2-40B4-BE49-F238E27FC236}">
                <a16:creationId xmlns:a16="http://schemas.microsoft.com/office/drawing/2014/main" id="{79B005BA-4C1B-4EDF-9D44-0406F3663D45}"/>
              </a:ext>
            </a:extLst>
          </p:cNvPr>
          <p:cNvSpPr>
            <a:spLocks noGrp="1"/>
          </p:cNvSpPr>
          <p:nvPr/>
        </p:nvSpPr>
        <p:spPr>
          <a:xfrm>
            <a:off x="4171950" y="3429000"/>
            <a:ext cx="2476500" cy="247650"/>
          </a:xfrm>
          <a:prstGeom prst="rect">
            <a:avLst/>
          </a:prstGeom>
          <a:noFill/>
          <a:ln w="0">
            <a:noFill/>
          </a:ln>
        </p:spPr>
        <p:txBody>
          <a:bodyPr wrap="square" lIns="0" tIns="0" rIns="0" bIns="0" anchor="t">
            <a:noAutofit/>
          </a:bodyPr>
          <a:lstStyle/>
          <a:p>
            <a:pPr algn="l">
              <a:defRPr sz="1275" b="1" i="0">
                <a:solidFill>
                  <a:srgbClr val="37E0C2"/>
                </a:solidFill>
                <a:latin typeface="Nimbus Sans"/>
                <a:ea typeface="Nimbus Sans"/>
                <a:cs typeface="Nimbus Sans"/>
              </a:defRPr>
            </a:pPr>
            <a:r>
              <a:rPr sz="1275" b="1" i="0">
                <a:solidFill>
                  <a:srgbClr val="37E0C2"/>
                </a:solidFill>
                <a:latin typeface="Nimbus Sans"/>
                <a:ea typeface="Nimbus Sans"/>
                <a:cs typeface="Nimbus Sans"/>
              </a:rPr>
              <a:t>FOUNDATIONAL</a:t>
            </a:r>
          </a:p>
        </p:txBody>
      </p:sp>
      <p:sp>
        <p:nvSpPr>
          <p:cNvPr id="13" name="Rectangle 12">
            <a:extLst>
              <a:ext uri="{FF2B5EF4-FFF2-40B4-BE49-F238E27FC236}">
                <a16:creationId xmlns:a16="http://schemas.microsoft.com/office/drawing/2014/main" id="{1BA01D48-BCB3-464D-B5CC-3A7B143FCDB3}"/>
              </a:ext>
            </a:extLst>
          </p:cNvPr>
          <p:cNvSpPr>
            <a:spLocks noGrp="1"/>
          </p:cNvSpPr>
          <p:nvPr/>
        </p:nvSpPr>
        <p:spPr>
          <a:xfrm>
            <a:off x="4171950" y="3905250"/>
            <a:ext cx="2381250" cy="495300"/>
          </a:xfrm>
          <a:prstGeom prst="rect">
            <a:avLst/>
          </a:prstGeom>
          <a:noFill/>
          <a:ln w="0">
            <a:noFill/>
          </a:ln>
        </p:spPr>
        <p:txBody>
          <a:bodyPr wrap="square" lIns="0" tIns="0" rIns="0" bIns="0" anchor="t">
            <a:noAutofit/>
          </a:bodyPr>
          <a:lstStyle/>
          <a:p>
            <a:pPr algn="l">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TRUST</a:t>
            </a:r>
          </a:p>
        </p:txBody>
      </p:sp>
      <p:sp>
        <p:nvSpPr>
          <p:cNvPr id="14" name="Rectangle 13">
            <a:extLst>
              <a:ext uri="{FF2B5EF4-FFF2-40B4-BE49-F238E27FC236}">
                <a16:creationId xmlns:a16="http://schemas.microsoft.com/office/drawing/2014/main" id="{F950F5C3-B026-4B6F-869F-C4E7069C5679}"/>
              </a:ext>
            </a:extLst>
          </p:cNvPr>
          <p:cNvSpPr>
            <a:spLocks noGrp="1"/>
          </p:cNvSpPr>
          <p:nvPr/>
        </p:nvSpPr>
        <p:spPr>
          <a:xfrm>
            <a:off x="6553200" y="3905250"/>
            <a:ext cx="3143250" cy="495300"/>
          </a:xfrm>
          <a:prstGeom prst="rect">
            <a:avLst/>
          </a:prstGeom>
          <a:noFill/>
          <a:ln w="0">
            <a:noFill/>
          </a:ln>
        </p:spPr>
        <p:txBody>
          <a:bodyPr wrap="square" lIns="0" tIns="0" rIns="0" bIns="0" anchor="t">
            <a:noAutofit/>
          </a:bodyPr>
          <a:lstStyle/>
          <a:p>
            <a:pPr algn="l">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THEOLOGY</a:t>
            </a:r>
          </a:p>
        </p:txBody>
      </p:sp>
      <p:sp>
        <p:nvSpPr>
          <p:cNvPr id="15" name="Rectangle 14">
            <a:extLst>
              <a:ext uri="{FF2B5EF4-FFF2-40B4-BE49-F238E27FC236}">
                <a16:creationId xmlns:a16="http://schemas.microsoft.com/office/drawing/2014/main" id="{563BEA0D-8AF2-4DCB-88B9-879BACF6D85E}"/>
              </a:ext>
            </a:extLst>
          </p:cNvPr>
          <p:cNvSpPr>
            <a:spLocks noGrp="1"/>
          </p:cNvSpPr>
          <p:nvPr/>
        </p:nvSpPr>
        <p:spPr>
          <a:xfrm>
            <a:off x="4171950" y="4591050"/>
            <a:ext cx="3810000" cy="495300"/>
          </a:xfrm>
          <a:prstGeom prst="rect">
            <a:avLst/>
          </a:prstGeom>
          <a:noFill/>
          <a:ln w="0">
            <a:noFill/>
          </a:ln>
        </p:spPr>
        <p:txBody>
          <a:bodyPr wrap="square" lIns="0" tIns="0" rIns="0" bIns="0" anchor="t">
            <a:noAutofit/>
          </a:bodyPr>
          <a:lstStyle/>
          <a:p>
            <a:pPr algn="l">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TESTIMONY</a:t>
            </a:r>
          </a:p>
        </p:txBody>
      </p:sp>
      <p:sp>
        <p:nvSpPr>
          <p:cNvPr id="16" name="Rectangle 15">
            <a:extLst>
              <a:ext uri="{FF2B5EF4-FFF2-40B4-BE49-F238E27FC236}">
                <a16:creationId xmlns:a16="http://schemas.microsoft.com/office/drawing/2014/main" id="{33CDFEAB-13F0-44FD-B3B9-F7DDF14EF267}"/>
              </a:ext>
            </a:extLst>
          </p:cNvPr>
          <p:cNvSpPr>
            <a:spLocks noGrp="1"/>
          </p:cNvSpPr>
          <p:nvPr/>
        </p:nvSpPr>
        <p:spPr>
          <a:xfrm>
            <a:off x="4171950" y="5429250"/>
            <a:ext cx="6858000" cy="304800"/>
          </a:xfrm>
          <a:prstGeom prst="rect">
            <a:avLst/>
          </a:prstGeom>
          <a:noFill/>
          <a:ln w="0">
            <a:noFill/>
          </a:ln>
        </p:spPr>
        <p:txBody>
          <a:bodyPr wrap="square" lIns="0" tIns="0" rIns="0" bIns="0" anchor="t">
            <a:noAutofit/>
          </a:bodyPr>
          <a:lstStyle/>
          <a:p>
            <a:pPr algn="l">
              <a:defRPr sz="1650" b="1" i="0">
                <a:solidFill>
                  <a:srgbClr val="B8C9D1"/>
                </a:solidFill>
                <a:latin typeface="Nimbus Sans"/>
                <a:ea typeface="Nimbus Sans"/>
                <a:cs typeface="Nimbus Sans"/>
              </a:defRPr>
            </a:pPr>
            <a:r>
              <a:rPr sz="1650" b="1" i="0">
                <a:solidFill>
                  <a:srgbClr val="B8C9D1"/>
                </a:solidFill>
                <a:latin typeface="Nimbus Sans"/>
                <a:ea typeface="Nimbus Sans"/>
                <a:cs typeface="Nimbus Sans"/>
              </a:rPr>
              <a:t>Everything entrusted.  Everything surrendered.  Everything available.</a:t>
            </a:r>
          </a:p>
        </p:txBody>
      </p:sp>
      <p:sp>
        <p:nvSpPr>
          <p:cNvPr id="17" name="Rectangle 16">
            <a:extLst>
              <a:ext uri="{FF2B5EF4-FFF2-40B4-BE49-F238E27FC236}">
                <a16:creationId xmlns:a16="http://schemas.microsoft.com/office/drawing/2014/main" id="{70B25E60-6D30-45A2-A51D-B0E270E5B340}"/>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05</a:t>
            </a:r>
          </a:p>
        </p:txBody>
      </p:sp>
    </p:spTree>
    <p:extLst>
      <p:ext uri="{BB962C8B-B14F-4D97-AF65-F5344CB8AC3E}">
        <p14:creationId xmlns:p14="http://schemas.microsoft.com/office/powerpoint/2010/main" val="1689068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4C212AA-3744-4F4A-8A07-5DCBDA6E6973}"/>
              </a:ext>
            </a:extLst>
          </p:cNvPr>
          <p:cNvSpPr>
            <a:spLocks noGrp="1"/>
          </p:cNvSpPr>
          <p:nvPr/>
        </p:nvSpPr>
        <p:spPr>
          <a:xfrm>
            <a:off x="0" y="0"/>
            <a:ext cx="12192000" cy="6858000"/>
          </a:xfrm>
          <a:prstGeom prst="rect">
            <a:avLst/>
          </a:prstGeom>
          <a:solidFill>
            <a:srgbClr val="03111F">
              <a:alpha val="18000"/>
            </a:srgbClr>
          </a:solidFill>
          <a:ln w="0">
            <a:noFill/>
          </a:ln>
        </p:spPr>
        <p:txBody>
          <a:bodyPr/>
          <a:lstStyle/>
          <a:p>
            <a:endParaRPr lang="en-US"/>
          </a:p>
        </p:txBody>
      </p:sp>
      <p:sp>
        <p:nvSpPr>
          <p:cNvPr id="3" name="Rectangle 2">
            <a:extLst>
              <a:ext uri="{FF2B5EF4-FFF2-40B4-BE49-F238E27FC236}">
                <a16:creationId xmlns:a16="http://schemas.microsoft.com/office/drawing/2014/main" id="{99449B75-A827-412C-A1FD-955F3A425E0E}"/>
              </a:ext>
            </a:extLst>
          </p:cNvPr>
          <p:cNvSpPr>
            <a:spLocks noGrp="1"/>
          </p:cNvSpPr>
          <p:nvPr/>
        </p:nvSpPr>
        <p:spPr>
          <a:xfrm>
            <a:off x="6381750" y="0"/>
            <a:ext cx="5810250" cy="6858000"/>
          </a:xfrm>
          <a:prstGeom prst="rect">
            <a:avLst/>
          </a:prstGeom>
          <a:gradFill>
            <a:gsLst>
              <a:gs pos="0">
                <a:srgbClr val="061522">
                  <a:alpha val="0"/>
                </a:srgbClr>
              </a:gs>
              <a:gs pos="24000">
                <a:srgbClr val="061522">
                  <a:alpha val="92000"/>
                </a:srgbClr>
              </a:gs>
              <a:gs pos="100000">
                <a:srgbClr val="061522"/>
              </a:gs>
            </a:gsLst>
            <a:lin ang="10800000"/>
          </a:gradFill>
          <a:ln w="0">
            <a:noFill/>
          </a:ln>
        </p:spPr>
        <p:txBody>
          <a:bodyPr/>
          <a:lstStyle/>
          <a:p>
            <a:endParaRPr lang="en-US"/>
          </a:p>
        </p:txBody>
      </p:sp>
      <p:sp>
        <p:nvSpPr>
          <p:cNvPr id="4" name="Rectangle 3">
            <a:extLst>
              <a:ext uri="{FF2B5EF4-FFF2-40B4-BE49-F238E27FC236}">
                <a16:creationId xmlns:a16="http://schemas.microsoft.com/office/drawing/2014/main" id="{C20D19C3-3A3F-44D6-BE7A-04537797F6B0}"/>
              </a:ext>
            </a:extLst>
          </p:cNvPr>
          <p:cNvSpPr>
            <a:spLocks noGrp="1"/>
          </p:cNvSpPr>
          <p:nvPr/>
        </p:nvSpPr>
        <p:spPr>
          <a:xfrm>
            <a:off x="6896100" y="552450"/>
            <a:ext cx="400050" cy="266700"/>
          </a:xfrm>
          <a:prstGeom prst="rect">
            <a:avLst/>
          </a:prstGeom>
          <a:noFill/>
          <a:ln w="0">
            <a:noFill/>
          </a:ln>
        </p:spPr>
        <p:txBody>
          <a:bodyPr wrap="square" lIns="0" tIns="0" rIns="0" bIns="0" anchor="t">
            <a:noAutofit/>
          </a:bodyPr>
          <a:lstStyle/>
          <a:p>
            <a:pPr algn="l">
              <a:defRPr sz="1425" b="1" i="0">
                <a:solidFill>
                  <a:srgbClr val="FF6B5E"/>
                </a:solidFill>
                <a:latin typeface="Nimbus Sans"/>
                <a:ea typeface="Nimbus Sans"/>
                <a:cs typeface="Nimbus Sans"/>
              </a:defRPr>
            </a:pPr>
            <a:r>
              <a:rPr sz="1425" b="1" i="0">
                <a:solidFill>
                  <a:srgbClr val="FF6B5E"/>
                </a:solidFill>
                <a:latin typeface="Nimbus Sans"/>
                <a:ea typeface="Nimbus Sans"/>
                <a:cs typeface="Nimbus Sans"/>
              </a:rPr>
              <a:t>03</a:t>
            </a:r>
          </a:p>
        </p:txBody>
      </p:sp>
      <p:sp>
        <p:nvSpPr>
          <p:cNvPr id="5" name="Rectangle 4">
            <a:extLst>
              <a:ext uri="{FF2B5EF4-FFF2-40B4-BE49-F238E27FC236}">
                <a16:creationId xmlns:a16="http://schemas.microsoft.com/office/drawing/2014/main" id="{2D82CF42-E0A3-493E-BBAC-DE37A56CF822}"/>
              </a:ext>
            </a:extLst>
          </p:cNvPr>
          <p:cNvSpPr>
            <a:spLocks noGrp="1"/>
          </p:cNvSpPr>
          <p:nvPr/>
        </p:nvSpPr>
        <p:spPr>
          <a:xfrm>
            <a:off x="7391400" y="666750"/>
            <a:ext cx="438150" cy="28575"/>
          </a:xfrm>
          <a:prstGeom prst="rect">
            <a:avLst/>
          </a:prstGeom>
          <a:solidFill>
            <a:srgbClr val="FF6B5E"/>
          </a:solidFill>
          <a:ln w="0">
            <a:noFill/>
          </a:ln>
        </p:spPr>
        <p:txBody>
          <a:bodyPr/>
          <a:lstStyle/>
          <a:p>
            <a:endParaRPr lang="en-US"/>
          </a:p>
        </p:txBody>
      </p:sp>
      <p:sp>
        <p:nvSpPr>
          <p:cNvPr id="6" name="Rectangle 5">
            <a:extLst>
              <a:ext uri="{FF2B5EF4-FFF2-40B4-BE49-F238E27FC236}">
                <a16:creationId xmlns:a16="http://schemas.microsoft.com/office/drawing/2014/main" id="{F51C07FD-D4F1-4946-AEFF-B59D1F80386A}"/>
              </a:ext>
            </a:extLst>
          </p:cNvPr>
          <p:cNvSpPr>
            <a:spLocks noGrp="1"/>
          </p:cNvSpPr>
          <p:nvPr/>
        </p:nvSpPr>
        <p:spPr>
          <a:xfrm>
            <a:off x="7962900" y="552450"/>
            <a:ext cx="4000500" cy="266700"/>
          </a:xfrm>
          <a:prstGeom prst="rect">
            <a:avLst/>
          </a:prstGeom>
          <a:noFill/>
          <a:ln w="0">
            <a:noFill/>
          </a:ln>
        </p:spPr>
        <p:txBody>
          <a:bodyPr wrap="square" lIns="0" tIns="0" rIns="0" bIns="0" anchor="t">
            <a:noAutofit/>
          </a:bodyPr>
          <a:lstStyle/>
          <a:p>
            <a:pPr algn="l">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GRACE GOES OUT</a:t>
            </a:r>
          </a:p>
        </p:txBody>
      </p:sp>
      <p:sp>
        <p:nvSpPr>
          <p:cNvPr id="7" name="Rectangle 6">
            <a:extLst>
              <a:ext uri="{FF2B5EF4-FFF2-40B4-BE49-F238E27FC236}">
                <a16:creationId xmlns:a16="http://schemas.microsoft.com/office/drawing/2014/main" id="{F6C9F1F7-E5B4-4495-9800-53D4B57B3B4E}"/>
              </a:ext>
            </a:extLst>
          </p:cNvPr>
          <p:cNvSpPr>
            <a:spLocks noGrp="1"/>
          </p:cNvSpPr>
          <p:nvPr/>
        </p:nvSpPr>
        <p:spPr>
          <a:xfrm>
            <a:off x="6896100" y="1276350"/>
            <a:ext cx="4762500" cy="1943100"/>
          </a:xfrm>
          <a:prstGeom prst="rect">
            <a:avLst/>
          </a:prstGeom>
          <a:noFill/>
          <a:ln w="0">
            <a:noFill/>
          </a:ln>
        </p:spPr>
        <p:txBody>
          <a:bodyPr wrap="square" lIns="0" tIns="0" rIns="0" bIns="0" anchor="t">
            <a:noAutofit/>
          </a:bodyPr>
          <a:lstStyle/>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EVERY</a:t>
            </a:r>
          </a:p>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SURRENDERED</a:t>
            </a:r>
          </a:p>
          <a:p>
            <a:pPr algn="l">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STEWARD</a:t>
            </a:r>
          </a:p>
        </p:txBody>
      </p:sp>
      <p:sp>
        <p:nvSpPr>
          <p:cNvPr id="8" name="Rectangle 7">
            <a:extLst>
              <a:ext uri="{FF2B5EF4-FFF2-40B4-BE49-F238E27FC236}">
                <a16:creationId xmlns:a16="http://schemas.microsoft.com/office/drawing/2014/main" id="{874460AC-28C2-4374-A858-221DF982FF8F}"/>
              </a:ext>
            </a:extLst>
          </p:cNvPr>
          <p:cNvSpPr>
            <a:spLocks noGrp="1"/>
          </p:cNvSpPr>
          <p:nvPr/>
        </p:nvSpPr>
        <p:spPr>
          <a:xfrm>
            <a:off x="6896100" y="3314700"/>
            <a:ext cx="4762500" cy="1562100"/>
          </a:xfrm>
          <a:prstGeom prst="rect">
            <a:avLst/>
          </a:prstGeom>
          <a:noFill/>
          <a:ln w="0">
            <a:noFill/>
          </a:ln>
        </p:spPr>
        <p:txBody>
          <a:bodyPr wrap="square" lIns="0" tIns="0" rIns="0" bIns="0" anchor="t">
            <a:noAutofit/>
          </a:bodyPr>
          <a:lstStyle/>
          <a:p>
            <a:pPr algn="l">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BECOMES PART</a:t>
            </a:r>
          </a:p>
          <a:p>
            <a:pPr algn="l">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OF GOD’S</a:t>
            </a:r>
          </a:p>
          <a:p>
            <a:pPr algn="l">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MISSION.</a:t>
            </a:r>
          </a:p>
        </p:txBody>
      </p:sp>
      <p:sp>
        <p:nvSpPr>
          <p:cNvPr id="9" name="Rectangle 8">
            <a:extLst>
              <a:ext uri="{FF2B5EF4-FFF2-40B4-BE49-F238E27FC236}">
                <a16:creationId xmlns:a16="http://schemas.microsoft.com/office/drawing/2014/main" id="{5121F127-0168-41D2-8739-2833FFA5B667}"/>
              </a:ext>
            </a:extLst>
          </p:cNvPr>
          <p:cNvSpPr>
            <a:spLocks noGrp="1"/>
          </p:cNvSpPr>
          <p:nvPr/>
        </p:nvSpPr>
        <p:spPr>
          <a:xfrm>
            <a:off x="6896100" y="5219700"/>
            <a:ext cx="4095750" cy="19050"/>
          </a:xfrm>
          <a:prstGeom prst="rect">
            <a:avLst/>
          </a:prstGeom>
          <a:solidFill>
            <a:srgbClr val="37E0C2"/>
          </a:solidFill>
          <a:ln w="0">
            <a:noFill/>
          </a:ln>
        </p:spPr>
        <p:txBody>
          <a:bodyPr/>
          <a:lstStyle/>
          <a:p>
            <a:endParaRPr lang="en-US"/>
          </a:p>
        </p:txBody>
      </p:sp>
      <p:sp>
        <p:nvSpPr>
          <p:cNvPr id="10" name="Rectangle 9">
            <a:extLst>
              <a:ext uri="{FF2B5EF4-FFF2-40B4-BE49-F238E27FC236}">
                <a16:creationId xmlns:a16="http://schemas.microsoft.com/office/drawing/2014/main" id="{49725AEE-60A0-4540-BE5B-930A7D5C245D}"/>
              </a:ext>
            </a:extLst>
          </p:cNvPr>
          <p:cNvSpPr>
            <a:spLocks noGrp="1"/>
          </p:cNvSpPr>
          <p:nvPr/>
        </p:nvSpPr>
        <p:spPr>
          <a:xfrm>
            <a:off x="6896100" y="5448300"/>
            <a:ext cx="4762500" cy="552450"/>
          </a:xfrm>
          <a:prstGeom prst="rect">
            <a:avLst/>
          </a:prstGeom>
          <a:noFill/>
          <a:ln w="0">
            <a:noFill/>
          </a:ln>
        </p:spPr>
        <p:txBody>
          <a:bodyPr wrap="square" lIns="0" tIns="0" rIns="0" bIns="0" anchor="t">
            <a:noAutofit/>
          </a:bodyPr>
          <a:lstStyle/>
          <a:p>
            <a:pPr algn="l">
              <a:defRPr sz="1350" b="1" i="0">
                <a:solidFill>
                  <a:srgbClr val="F7FBFC"/>
                </a:solidFill>
                <a:latin typeface="Nimbus Sans"/>
                <a:ea typeface="Nimbus Sans"/>
                <a:cs typeface="Nimbus Sans"/>
              </a:defRPr>
            </a:pPr>
            <a:r>
              <a:rPr sz="1350" b="1" i="0">
                <a:solidFill>
                  <a:srgbClr val="F7FBFC"/>
                </a:solidFill>
                <a:latin typeface="Nimbus Sans"/>
                <a:ea typeface="Nimbus Sans"/>
                <a:cs typeface="Nimbus Sans"/>
              </a:rPr>
              <a:t>PLANNED    CHEERFUL</a:t>
            </a:r>
          </a:p>
          <a:p>
            <a:pPr algn="l">
              <a:defRPr sz="1350" b="1" i="0">
                <a:solidFill>
                  <a:srgbClr val="F7FBFC"/>
                </a:solidFill>
                <a:latin typeface="Nimbus Sans"/>
                <a:ea typeface="Nimbus Sans"/>
                <a:cs typeface="Nimbus Sans"/>
              </a:defRPr>
            </a:pPr>
            <a:r>
              <a:rPr sz="1350" b="1" i="0">
                <a:solidFill>
                  <a:srgbClr val="F7FBFC"/>
                </a:solidFill>
                <a:latin typeface="Nimbus Sans"/>
                <a:ea typeface="Nimbus Sans"/>
                <a:cs typeface="Nimbus Sans"/>
              </a:rPr>
              <a:t>ACCOUNTABLE    CHRIST-CENTERED</a:t>
            </a:r>
          </a:p>
        </p:txBody>
      </p:sp>
      <p:sp>
        <p:nvSpPr>
          <p:cNvPr id="11" name="Rectangle 10">
            <a:extLst>
              <a:ext uri="{FF2B5EF4-FFF2-40B4-BE49-F238E27FC236}">
                <a16:creationId xmlns:a16="http://schemas.microsoft.com/office/drawing/2014/main" id="{CD8C16B8-DD33-41BC-8E76-A25D99C20C4B}"/>
              </a:ext>
            </a:extLst>
          </p:cNvPr>
          <p:cNvSpPr>
            <a:spLocks noGrp="1"/>
          </p:cNvSpPr>
          <p:nvPr/>
        </p:nvSpPr>
        <p:spPr>
          <a:xfrm>
            <a:off x="6896100" y="6076950"/>
            <a:ext cx="2857500" cy="228600"/>
          </a:xfrm>
          <a:prstGeom prst="rect">
            <a:avLst/>
          </a:prstGeom>
          <a:noFill/>
          <a:ln w="0">
            <a:noFill/>
          </a:ln>
        </p:spPr>
        <p:txBody>
          <a:bodyPr wrap="square" lIns="0" tIns="0" rIns="0" bIns="0" anchor="t">
            <a:noAutofit/>
          </a:bodyPr>
          <a:lstStyle/>
          <a:p>
            <a:pPr algn="l">
              <a:defRPr sz="1275" b="0" i="0">
                <a:solidFill>
                  <a:srgbClr val="B8C9D1"/>
                </a:solidFill>
                <a:latin typeface="Nimbus Sans"/>
                <a:ea typeface="Nimbus Sans"/>
                <a:cs typeface="Nimbus Sans"/>
              </a:defRPr>
            </a:pPr>
            <a:r>
              <a:rPr sz="1275" b="0" i="0">
                <a:solidFill>
                  <a:srgbClr val="B8C9D1"/>
                </a:solidFill>
                <a:latin typeface="Nimbus Sans"/>
                <a:ea typeface="Nimbus Sans"/>
                <a:cs typeface="Nimbus Sans"/>
              </a:rPr>
              <a:t>2 Corinthians 9:6–15</a:t>
            </a:r>
          </a:p>
        </p:txBody>
      </p:sp>
      <p:sp>
        <p:nvSpPr>
          <p:cNvPr id="12" name="Rectangle 11">
            <a:extLst>
              <a:ext uri="{FF2B5EF4-FFF2-40B4-BE49-F238E27FC236}">
                <a16:creationId xmlns:a16="http://schemas.microsoft.com/office/drawing/2014/main" id="{280A9722-83E9-4FC1-8171-9801EB5DB2F3}"/>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06</a:t>
            </a:r>
          </a:p>
        </p:txBody>
      </p:sp>
    </p:spTree>
    <p:extLst>
      <p:ext uri="{BB962C8B-B14F-4D97-AF65-F5344CB8AC3E}">
        <p14:creationId xmlns:p14="http://schemas.microsoft.com/office/powerpoint/2010/main" val="59449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B8D8F3A-8BA7-4258-BD5A-A36103E2DA92}"/>
              </a:ext>
            </a:extLst>
          </p:cNvPr>
          <p:cNvSpPr>
            <a:spLocks noGrp="1"/>
          </p:cNvSpPr>
          <p:nvPr/>
        </p:nvSpPr>
        <p:spPr>
          <a:xfrm>
            <a:off x="0" y="0"/>
            <a:ext cx="12192000" cy="6858000"/>
          </a:xfrm>
          <a:prstGeom prst="rect">
            <a:avLst/>
          </a:prstGeom>
          <a:solidFill>
            <a:srgbClr val="020C14">
              <a:alpha val="62000"/>
            </a:srgbClr>
          </a:solidFill>
          <a:ln w="0">
            <a:noFill/>
          </a:ln>
        </p:spPr>
        <p:txBody>
          <a:bodyPr/>
          <a:lstStyle/>
          <a:p>
            <a:endParaRPr lang="en-US"/>
          </a:p>
        </p:txBody>
      </p:sp>
      <p:sp>
        <p:nvSpPr>
          <p:cNvPr id="3" name="Rectangle 2">
            <a:extLst>
              <a:ext uri="{FF2B5EF4-FFF2-40B4-BE49-F238E27FC236}">
                <a16:creationId xmlns:a16="http://schemas.microsoft.com/office/drawing/2014/main" id="{A7164128-70AD-4434-A32C-E510E940E321}"/>
              </a:ext>
            </a:extLst>
          </p:cNvPr>
          <p:cNvSpPr>
            <a:spLocks noGrp="1"/>
          </p:cNvSpPr>
          <p:nvPr/>
        </p:nvSpPr>
        <p:spPr>
          <a:xfrm>
            <a:off x="0" y="0"/>
            <a:ext cx="12192000" cy="6858000"/>
          </a:xfrm>
          <a:prstGeom prst="rect">
            <a:avLst/>
          </a:prstGeom>
          <a:gradFill>
            <a:gsLst>
              <a:gs pos="0">
                <a:srgbClr val="03111F">
                  <a:alpha val="92000"/>
                </a:srgbClr>
              </a:gs>
              <a:gs pos="54000">
                <a:srgbClr val="03111F">
                  <a:alpha val="58000"/>
                </a:srgbClr>
              </a:gs>
              <a:gs pos="100000">
                <a:srgbClr val="03111F">
                  <a:alpha val="20000"/>
                </a:srgbClr>
              </a:gs>
            </a:gsLst>
            <a:lin ang="5400000"/>
          </a:gradFill>
          <a:ln w="0">
            <a:noFill/>
          </a:ln>
        </p:spPr>
        <p:txBody>
          <a:bodyPr/>
          <a:lstStyle/>
          <a:p>
            <a:endParaRPr lang="en-US"/>
          </a:p>
        </p:txBody>
      </p:sp>
      <p:sp>
        <p:nvSpPr>
          <p:cNvPr id="4" name="Rectangle 3">
            <a:extLst>
              <a:ext uri="{FF2B5EF4-FFF2-40B4-BE49-F238E27FC236}">
                <a16:creationId xmlns:a16="http://schemas.microsoft.com/office/drawing/2014/main" id="{58DCF7E6-C614-4808-AC0B-E6A451F326C6}"/>
              </a:ext>
            </a:extLst>
          </p:cNvPr>
          <p:cNvSpPr>
            <a:spLocks noGrp="1"/>
          </p:cNvSpPr>
          <p:nvPr/>
        </p:nvSpPr>
        <p:spPr>
          <a:xfrm>
            <a:off x="666750" y="628650"/>
            <a:ext cx="8763000" cy="723900"/>
          </a:xfrm>
          <a:prstGeom prst="rect">
            <a:avLst/>
          </a:prstGeom>
          <a:noFill/>
          <a:ln w="0">
            <a:noFill/>
          </a:ln>
        </p:spPr>
        <p:txBody>
          <a:bodyPr wrap="square" lIns="0" tIns="0" rIns="0" bIns="0" anchor="t">
            <a:noAutofit/>
          </a:bodyPr>
          <a:lstStyle/>
          <a:p>
            <a:pPr algn="l">
              <a:defRPr sz="4575" b="1" i="0">
                <a:solidFill>
                  <a:srgbClr val="F7FBFC"/>
                </a:solidFill>
                <a:latin typeface="Nimbus Sans"/>
                <a:ea typeface="Nimbus Sans"/>
                <a:cs typeface="Nimbus Sans"/>
              </a:defRPr>
            </a:pPr>
            <a:r>
              <a:rPr sz="4575" b="1" i="0">
                <a:solidFill>
                  <a:srgbClr val="F7FBFC"/>
                </a:solidFill>
                <a:latin typeface="Nimbus Sans"/>
                <a:ea typeface="Nimbus Sans"/>
                <a:cs typeface="Nimbus Sans"/>
              </a:rPr>
              <a:t>WILL YOU GO ALL IN?</a:t>
            </a:r>
          </a:p>
        </p:txBody>
      </p:sp>
      <p:sp>
        <p:nvSpPr>
          <p:cNvPr id="5" name="Rectangle 4">
            <a:extLst>
              <a:ext uri="{FF2B5EF4-FFF2-40B4-BE49-F238E27FC236}">
                <a16:creationId xmlns:a16="http://schemas.microsoft.com/office/drawing/2014/main" id="{6858DFD1-8829-496A-8011-88990774513B}"/>
              </a:ext>
            </a:extLst>
          </p:cNvPr>
          <p:cNvSpPr>
            <a:spLocks noGrp="1"/>
          </p:cNvSpPr>
          <p:nvPr/>
        </p:nvSpPr>
        <p:spPr>
          <a:xfrm>
            <a:off x="666750" y="1581150"/>
            <a:ext cx="7810500" cy="876300"/>
          </a:xfrm>
          <a:prstGeom prst="rect">
            <a:avLst/>
          </a:prstGeom>
          <a:noFill/>
          <a:ln w="0">
            <a:noFill/>
          </a:ln>
        </p:spPr>
        <p:txBody>
          <a:bodyPr wrap="square" lIns="0" tIns="0" rIns="0" bIns="0" anchor="t">
            <a:noAutofit/>
          </a:bodyPr>
          <a:lstStyle/>
          <a:p>
            <a:pPr algn="l">
              <a:defRPr sz="2175" b="1" i="0">
                <a:solidFill>
                  <a:srgbClr val="B8C9D1"/>
                </a:solidFill>
                <a:latin typeface="Nimbus Sans"/>
                <a:ea typeface="Nimbus Sans"/>
                <a:cs typeface="Nimbus Sans"/>
              </a:defRPr>
            </a:pPr>
            <a:r>
              <a:rPr sz="2175" b="1" i="0">
                <a:solidFill>
                  <a:srgbClr val="B8C9D1"/>
                </a:solidFill>
                <a:latin typeface="Nimbus Sans"/>
                <a:ea typeface="Nimbus Sans"/>
                <a:cs typeface="Nimbus Sans"/>
              </a:rPr>
              <a:t>Grace came down for you.</a:t>
            </a:r>
          </a:p>
          <a:p>
            <a:pPr algn="l">
              <a:defRPr sz="2175" b="1" i="0">
                <a:solidFill>
                  <a:srgbClr val="B8C9D1"/>
                </a:solidFill>
                <a:latin typeface="Nimbus Sans"/>
                <a:ea typeface="Nimbus Sans"/>
                <a:cs typeface="Nimbus Sans"/>
              </a:defRPr>
            </a:pPr>
            <a:r>
              <a:rPr sz="2175" b="1" i="0">
                <a:solidFill>
                  <a:srgbClr val="B8C9D1"/>
                </a:solidFill>
                <a:latin typeface="Nimbus Sans"/>
                <a:ea typeface="Nimbus Sans"/>
                <a:cs typeface="Nimbus Sans"/>
              </a:rPr>
              <a:t>Will grace take over and go out through you?</a:t>
            </a:r>
          </a:p>
        </p:txBody>
      </p:sp>
      <p:sp>
        <p:nvSpPr>
          <p:cNvPr id="6" name="Rectangle 5">
            <a:extLst>
              <a:ext uri="{FF2B5EF4-FFF2-40B4-BE49-F238E27FC236}">
                <a16:creationId xmlns:a16="http://schemas.microsoft.com/office/drawing/2014/main" id="{D911EB54-8B99-4285-97CA-2068A5C355BA}"/>
              </a:ext>
            </a:extLst>
          </p:cNvPr>
          <p:cNvSpPr>
            <a:spLocks noGrp="1"/>
          </p:cNvSpPr>
          <p:nvPr/>
        </p:nvSpPr>
        <p:spPr>
          <a:xfrm>
            <a:off x="666750" y="2857500"/>
            <a:ext cx="4762500" cy="19050"/>
          </a:xfrm>
          <a:prstGeom prst="rect">
            <a:avLst/>
          </a:prstGeom>
          <a:solidFill>
            <a:srgbClr val="37E0C2"/>
          </a:solidFill>
          <a:ln w="0">
            <a:noFill/>
          </a:ln>
        </p:spPr>
        <p:txBody>
          <a:bodyPr/>
          <a:lstStyle/>
          <a:p>
            <a:endParaRPr lang="en-US"/>
          </a:p>
        </p:txBody>
      </p:sp>
      <p:sp>
        <p:nvSpPr>
          <p:cNvPr id="7" name="Rectangle 6">
            <a:extLst>
              <a:ext uri="{FF2B5EF4-FFF2-40B4-BE49-F238E27FC236}">
                <a16:creationId xmlns:a16="http://schemas.microsoft.com/office/drawing/2014/main" id="{AA32A916-5D85-4A8C-A345-14B1AB131AA0}"/>
              </a:ext>
            </a:extLst>
          </p:cNvPr>
          <p:cNvSpPr>
            <a:spLocks noGrp="1"/>
          </p:cNvSpPr>
          <p:nvPr/>
        </p:nvSpPr>
        <p:spPr>
          <a:xfrm>
            <a:off x="666750" y="3181350"/>
            <a:ext cx="4572000" cy="438150"/>
          </a:xfrm>
          <a:prstGeom prst="rect">
            <a:avLst/>
          </a:prstGeom>
          <a:noFill/>
          <a:ln w="0">
            <a:noFill/>
          </a:ln>
        </p:spPr>
        <p:txBody>
          <a:bodyPr wrap="square" lIns="0" tIns="0" rIns="0" bIns="0" anchor="t">
            <a:noAutofit/>
          </a:bodyPr>
          <a:lstStyle/>
          <a:p>
            <a:pPr algn="l">
              <a:defRPr sz="2400" b="1" i="0">
                <a:solidFill>
                  <a:srgbClr val="FFB547"/>
                </a:solidFill>
                <a:latin typeface="Nimbus Sans"/>
                <a:ea typeface="Nimbus Sans"/>
                <a:cs typeface="Nimbus Sans"/>
              </a:defRPr>
            </a:pPr>
            <a:r>
              <a:rPr sz="2400" b="1" i="0">
                <a:solidFill>
                  <a:srgbClr val="FFB547"/>
                </a:solidFill>
                <a:latin typeface="Nimbus Sans"/>
                <a:ea typeface="Nimbus Sans"/>
                <a:cs typeface="Nimbus Sans"/>
              </a:rPr>
              <a:t>RECEIVE CHRIST</a:t>
            </a:r>
          </a:p>
        </p:txBody>
      </p:sp>
      <p:sp>
        <p:nvSpPr>
          <p:cNvPr id="8" name="Rectangle 7">
            <a:extLst>
              <a:ext uri="{FF2B5EF4-FFF2-40B4-BE49-F238E27FC236}">
                <a16:creationId xmlns:a16="http://schemas.microsoft.com/office/drawing/2014/main" id="{DDA35E20-BD78-4C2C-925C-1041998F2D5A}"/>
              </a:ext>
            </a:extLst>
          </p:cNvPr>
          <p:cNvSpPr>
            <a:spLocks noGrp="1"/>
          </p:cNvSpPr>
          <p:nvPr/>
        </p:nvSpPr>
        <p:spPr>
          <a:xfrm>
            <a:off x="666750" y="3676650"/>
            <a:ext cx="5334000" cy="323850"/>
          </a:xfrm>
          <a:prstGeom prst="rect">
            <a:avLst/>
          </a:prstGeom>
          <a:noFill/>
          <a:ln w="0">
            <a:noFill/>
          </a:ln>
        </p:spPr>
        <p:txBody>
          <a:bodyPr wrap="square" lIns="0" tIns="0" rIns="0" bIns="0" anchor="t">
            <a:noAutofit/>
          </a:bodyPr>
          <a:lstStyle/>
          <a:p>
            <a:pPr algn="l">
              <a:defRPr sz="1725" b="0" i="0">
                <a:solidFill>
                  <a:srgbClr val="F7FBFC"/>
                </a:solidFill>
                <a:latin typeface="Nimbus Sans"/>
                <a:ea typeface="Nimbus Sans"/>
                <a:cs typeface="Nimbus Sans"/>
              </a:defRPr>
            </a:pPr>
            <a:r>
              <a:rPr sz="1725" b="0" i="0">
                <a:solidFill>
                  <a:srgbClr val="F7FBFC"/>
                </a:solidFill>
                <a:latin typeface="Nimbus Sans"/>
                <a:ea typeface="Nimbus Sans"/>
                <a:cs typeface="Nimbus Sans"/>
              </a:rPr>
              <a:t>Give your life to Jesus for the first time.</a:t>
            </a:r>
          </a:p>
        </p:txBody>
      </p:sp>
      <p:sp>
        <p:nvSpPr>
          <p:cNvPr id="9" name="Rectangle 8">
            <a:extLst>
              <a:ext uri="{FF2B5EF4-FFF2-40B4-BE49-F238E27FC236}">
                <a16:creationId xmlns:a16="http://schemas.microsoft.com/office/drawing/2014/main" id="{0F303EFD-55E8-4E07-BB67-E6D392345FCE}"/>
              </a:ext>
            </a:extLst>
          </p:cNvPr>
          <p:cNvSpPr>
            <a:spLocks noGrp="1"/>
          </p:cNvSpPr>
          <p:nvPr/>
        </p:nvSpPr>
        <p:spPr>
          <a:xfrm>
            <a:off x="666750" y="4400550"/>
            <a:ext cx="5715000" cy="438150"/>
          </a:xfrm>
          <a:prstGeom prst="rect">
            <a:avLst/>
          </a:prstGeom>
          <a:noFill/>
          <a:ln w="0">
            <a:noFill/>
          </a:ln>
        </p:spPr>
        <p:txBody>
          <a:bodyPr wrap="square" lIns="0" tIns="0" rIns="0" bIns="0" anchor="t">
            <a:noAutofit/>
          </a:bodyPr>
          <a:lstStyle/>
          <a:p>
            <a:pPr algn="l">
              <a:defRPr sz="2400" b="1" i="0">
                <a:solidFill>
                  <a:srgbClr val="37E0C2"/>
                </a:solidFill>
                <a:latin typeface="Nimbus Sans"/>
                <a:ea typeface="Nimbus Sans"/>
                <a:cs typeface="Nimbus Sans"/>
              </a:defRPr>
            </a:pPr>
            <a:r>
              <a:rPr sz="2400" b="1" i="0">
                <a:solidFill>
                  <a:srgbClr val="37E0C2"/>
                </a:solidFill>
                <a:latin typeface="Nimbus Sans"/>
                <a:ea typeface="Nimbus Sans"/>
                <a:cs typeface="Nimbus Sans"/>
              </a:rPr>
              <a:t>REDEDICATE EVERYTHING</a:t>
            </a:r>
          </a:p>
        </p:txBody>
      </p:sp>
      <p:sp>
        <p:nvSpPr>
          <p:cNvPr id="10" name="Rectangle 9">
            <a:extLst>
              <a:ext uri="{FF2B5EF4-FFF2-40B4-BE49-F238E27FC236}">
                <a16:creationId xmlns:a16="http://schemas.microsoft.com/office/drawing/2014/main" id="{6FB85853-7E06-4F43-95C2-449E97E6687A}"/>
              </a:ext>
            </a:extLst>
          </p:cNvPr>
          <p:cNvSpPr>
            <a:spLocks noGrp="1"/>
          </p:cNvSpPr>
          <p:nvPr/>
        </p:nvSpPr>
        <p:spPr>
          <a:xfrm>
            <a:off x="666750" y="4895850"/>
            <a:ext cx="5524500" cy="323850"/>
          </a:xfrm>
          <a:prstGeom prst="rect">
            <a:avLst/>
          </a:prstGeom>
          <a:noFill/>
          <a:ln w="0">
            <a:noFill/>
          </a:ln>
        </p:spPr>
        <p:txBody>
          <a:bodyPr wrap="square" lIns="0" tIns="0" rIns="0" bIns="0" anchor="t">
            <a:noAutofit/>
          </a:bodyPr>
          <a:lstStyle/>
          <a:p>
            <a:pPr algn="l">
              <a:defRPr sz="1725" b="0" i="0">
                <a:solidFill>
                  <a:srgbClr val="F7FBFC"/>
                </a:solidFill>
                <a:latin typeface="Nimbus Sans"/>
                <a:ea typeface="Nimbus Sans"/>
                <a:cs typeface="Nimbus Sans"/>
              </a:defRPr>
            </a:pPr>
            <a:r>
              <a:rPr sz="1725" b="0" i="0">
                <a:solidFill>
                  <a:srgbClr val="F7FBFC"/>
                </a:solidFill>
                <a:latin typeface="Nimbus Sans"/>
                <a:ea typeface="Nimbus Sans"/>
                <a:cs typeface="Nimbus Sans"/>
              </a:rPr>
              <a:t>Place your whole life back in His hands.</a:t>
            </a:r>
          </a:p>
        </p:txBody>
      </p:sp>
      <p:sp>
        <p:nvSpPr>
          <p:cNvPr id="11" name="Rectangle 10">
            <a:extLst>
              <a:ext uri="{FF2B5EF4-FFF2-40B4-BE49-F238E27FC236}">
                <a16:creationId xmlns:a16="http://schemas.microsoft.com/office/drawing/2014/main" id="{0ADFE239-DF55-4426-8BF1-F1A4408F8B41}"/>
              </a:ext>
            </a:extLst>
          </p:cNvPr>
          <p:cNvSpPr>
            <a:spLocks noGrp="1"/>
          </p:cNvSpPr>
          <p:nvPr/>
        </p:nvSpPr>
        <p:spPr>
          <a:xfrm>
            <a:off x="666750" y="5829300"/>
            <a:ext cx="9334500" cy="266700"/>
          </a:xfrm>
          <a:prstGeom prst="rect">
            <a:avLst/>
          </a:prstGeom>
          <a:noFill/>
          <a:ln w="0">
            <a:noFill/>
          </a:ln>
        </p:spPr>
        <p:txBody>
          <a:bodyPr wrap="square" lIns="0" tIns="0" rIns="0" bIns="0" anchor="t">
            <a:noAutofit/>
          </a:bodyPr>
          <a:lstStyle/>
          <a:p>
            <a:pPr algn="l">
              <a:defRPr sz="1500" b="1" i="0">
                <a:solidFill>
                  <a:srgbClr val="F7FBFC"/>
                </a:solidFill>
                <a:latin typeface="Nimbus Sans"/>
                <a:ea typeface="Nimbus Sans"/>
                <a:cs typeface="Nimbus Sans"/>
              </a:defRPr>
            </a:pPr>
            <a:r>
              <a:rPr sz="1500" b="1" i="0">
                <a:solidFill>
                  <a:srgbClr val="F7FBFC"/>
                </a:solidFill>
                <a:latin typeface="Nimbus Sans"/>
                <a:ea typeface="Nimbus Sans"/>
                <a:cs typeface="Nimbus Sans"/>
              </a:rPr>
              <a:t>GRACE CAME DOWN.  GRACE TAKES OVER.  GRACE GOES OUT.</a:t>
            </a:r>
          </a:p>
        </p:txBody>
      </p:sp>
      <p:sp>
        <p:nvSpPr>
          <p:cNvPr id="12" name="Rectangle 11">
            <a:extLst>
              <a:ext uri="{FF2B5EF4-FFF2-40B4-BE49-F238E27FC236}">
                <a16:creationId xmlns:a16="http://schemas.microsoft.com/office/drawing/2014/main" id="{EADFD127-1E77-4BA2-97AD-346B041F8F5C}"/>
              </a:ext>
            </a:extLst>
          </p:cNvPr>
          <p:cNvSpPr>
            <a:spLocks noGrp="1"/>
          </p:cNvSpPr>
          <p:nvPr/>
        </p:nvSpPr>
        <p:spPr>
          <a:xfrm>
            <a:off x="8020050" y="6153150"/>
            <a:ext cx="3486150" cy="285750"/>
          </a:xfrm>
          <a:prstGeom prst="rect">
            <a:avLst/>
          </a:prstGeom>
          <a:noFill/>
          <a:ln w="0">
            <a:noFill/>
          </a:ln>
        </p:spPr>
        <p:txBody>
          <a:bodyPr wrap="square" lIns="0" tIns="0" rIns="0" bIns="0" anchor="t">
            <a:noAutofit/>
          </a:bodyPr>
          <a:lstStyle/>
          <a:p>
            <a:pPr algn="r">
              <a:defRPr sz="1650" b="1" i="0">
                <a:solidFill>
                  <a:srgbClr val="FFB547"/>
                </a:solidFill>
                <a:latin typeface="Nimbus Sans"/>
                <a:ea typeface="Nimbus Sans"/>
                <a:cs typeface="Nimbus Sans"/>
              </a:defRPr>
            </a:pPr>
            <a:r>
              <a:rPr sz="1650" b="1" i="0">
                <a:solidFill>
                  <a:srgbClr val="FFB547"/>
                </a:solidFill>
                <a:latin typeface="Nimbus Sans"/>
                <a:ea typeface="Nimbus Sans"/>
                <a:cs typeface="Nimbus Sans"/>
              </a:rPr>
              <a:t>By grace, I am all in.</a:t>
            </a:r>
          </a:p>
        </p:txBody>
      </p:sp>
      <p:sp>
        <p:nvSpPr>
          <p:cNvPr id="13" name="Rectangle 12">
            <a:extLst>
              <a:ext uri="{FF2B5EF4-FFF2-40B4-BE49-F238E27FC236}">
                <a16:creationId xmlns:a16="http://schemas.microsoft.com/office/drawing/2014/main" id="{F6DF14B3-D819-427B-83C7-6F358891F3D1}"/>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07</a:t>
            </a:r>
          </a:p>
        </p:txBody>
      </p:sp>
    </p:spTree>
    <p:extLst>
      <p:ext uri="{BB962C8B-B14F-4D97-AF65-F5344CB8AC3E}">
        <p14:creationId xmlns:p14="http://schemas.microsoft.com/office/powerpoint/2010/main" val="187307246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908</Words>
  <Application>Microsoft Office PowerPoint</Application>
  <DocSecurity>0</DocSecurity>
  <PresentationFormat>Widescreen</PresentationFormat>
  <Paragraphs>77</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Lisa Rasmussen</cp:lastModifiedBy>
  <cp:revision>1</cp:revision>
  <dcterms:created xsi:type="dcterms:W3CDTF">2026-09-22T18:48:33Z</dcterms:created>
  <dcterms:modified xsi:type="dcterms:W3CDTF">2026-10-05T18:10:59Z</dcterms:modified>
</cp:coreProperties>
</file>