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1"/>
  </p:sldMasterIdLst>
  <p:notesMasterIdLst>
    <p:notesMasterId r:id="rId34"/>
  </p:notesMasterIdLst>
  <p:sldIdLst>
    <p:sldId id="256" r:id="rId2"/>
    <p:sldId id="258" r:id="rId3"/>
    <p:sldId id="259" r:id="rId4"/>
    <p:sldId id="286" r:id="rId5"/>
    <p:sldId id="260" r:id="rId6"/>
    <p:sldId id="263" r:id="rId7"/>
    <p:sldId id="278" r:id="rId8"/>
    <p:sldId id="264" r:id="rId9"/>
    <p:sldId id="267" r:id="rId10"/>
    <p:sldId id="279" r:id="rId11"/>
    <p:sldId id="280" r:id="rId12"/>
    <p:sldId id="270" r:id="rId13"/>
    <p:sldId id="265" r:id="rId14"/>
    <p:sldId id="271" r:id="rId15"/>
    <p:sldId id="272" r:id="rId16"/>
    <p:sldId id="289" r:id="rId17"/>
    <p:sldId id="273" r:id="rId18"/>
    <p:sldId id="281" r:id="rId19"/>
    <p:sldId id="282" r:id="rId20"/>
    <p:sldId id="266" r:id="rId21"/>
    <p:sldId id="275" r:id="rId22"/>
    <p:sldId id="290" r:id="rId23"/>
    <p:sldId id="283" r:id="rId24"/>
    <p:sldId id="291" r:id="rId25"/>
    <p:sldId id="292" r:id="rId26"/>
    <p:sldId id="287" r:id="rId27"/>
    <p:sldId id="274" r:id="rId28"/>
    <p:sldId id="276" r:id="rId29"/>
    <p:sldId id="277" r:id="rId30"/>
    <p:sldId id="284" r:id="rId31"/>
    <p:sldId id="285"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7" autoAdjust="0"/>
    <p:restoredTop sz="76507" autoAdjust="0"/>
  </p:normalViewPr>
  <p:slideViewPr>
    <p:cSldViewPr snapToGrid="0">
      <p:cViewPr varScale="1">
        <p:scale>
          <a:sx n="80" d="100"/>
          <a:sy n="80" d="100"/>
        </p:scale>
        <p:origin x="528" y="9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B5B59-AD08-614A-8A19-0CC062479E87}"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810FC-A619-2345-91EC-346CA6BF7A5B}" type="slidenum">
              <a:rPr lang="en-US" smtClean="0"/>
              <a:t>‹#›</a:t>
            </a:fld>
            <a:endParaRPr lang="en-US"/>
          </a:p>
        </p:txBody>
      </p:sp>
    </p:spTree>
    <p:extLst>
      <p:ext uri="{BB962C8B-B14F-4D97-AF65-F5344CB8AC3E}">
        <p14:creationId xmlns:p14="http://schemas.microsoft.com/office/powerpoint/2010/main" val="96262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7</a:t>
            </a:fld>
            <a:endParaRPr lang="en-US"/>
          </a:p>
        </p:txBody>
      </p:sp>
    </p:spTree>
    <p:extLst>
      <p:ext uri="{BB962C8B-B14F-4D97-AF65-F5344CB8AC3E}">
        <p14:creationId xmlns:p14="http://schemas.microsoft.com/office/powerpoint/2010/main" val="1825506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9</a:t>
            </a:fld>
            <a:endParaRPr lang="en-US"/>
          </a:p>
        </p:txBody>
      </p:sp>
    </p:spTree>
    <p:extLst>
      <p:ext uri="{BB962C8B-B14F-4D97-AF65-F5344CB8AC3E}">
        <p14:creationId xmlns:p14="http://schemas.microsoft.com/office/powerpoint/2010/main" val="3744582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10</a:t>
            </a:fld>
            <a:endParaRPr lang="en-US"/>
          </a:p>
        </p:txBody>
      </p:sp>
    </p:spTree>
    <p:extLst>
      <p:ext uri="{BB962C8B-B14F-4D97-AF65-F5344CB8AC3E}">
        <p14:creationId xmlns:p14="http://schemas.microsoft.com/office/powerpoint/2010/main" val="88940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dirty="0"/>
          </a:p>
        </p:txBody>
      </p:sp>
      <p:sp>
        <p:nvSpPr>
          <p:cNvPr id="4" name="Slide Number Placeholder 3"/>
          <p:cNvSpPr>
            <a:spLocks noGrp="1"/>
          </p:cNvSpPr>
          <p:nvPr>
            <p:ph type="sldNum" sz="quarter" idx="10"/>
          </p:nvPr>
        </p:nvSpPr>
        <p:spPr/>
        <p:txBody>
          <a:bodyPr/>
          <a:lstStyle/>
          <a:p>
            <a:fld id="{DF0810FC-A619-2345-91EC-346CA6BF7A5B}" type="slidenum">
              <a:rPr lang="en-US" smtClean="0"/>
              <a:t>11</a:t>
            </a:fld>
            <a:endParaRPr lang="en-US"/>
          </a:p>
        </p:txBody>
      </p:sp>
    </p:spTree>
    <p:extLst>
      <p:ext uri="{BB962C8B-B14F-4D97-AF65-F5344CB8AC3E}">
        <p14:creationId xmlns:p14="http://schemas.microsoft.com/office/powerpoint/2010/main" val="88646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810FC-A619-2345-91EC-346CA6BF7A5B}" type="slidenum">
              <a:rPr lang="en-US" smtClean="0"/>
              <a:t>26</a:t>
            </a:fld>
            <a:endParaRPr lang="en-US"/>
          </a:p>
        </p:txBody>
      </p:sp>
    </p:spTree>
    <p:extLst>
      <p:ext uri="{BB962C8B-B14F-4D97-AF65-F5344CB8AC3E}">
        <p14:creationId xmlns:p14="http://schemas.microsoft.com/office/powerpoint/2010/main" val="171630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9/18/2025</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2811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3994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9486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75721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9/18/2025</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2800938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863556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9947021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4997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9/18/2025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2613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9/18/2025</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4470729"/>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9/18/2025</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4283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9/18/2025</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982307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unsplash.com/photos/crowd-of-people-sitting-on-chairs-inside-room-F2KRf_QfCqw?utm_content=creditCopyText&amp;utm_medium=referral&amp;utm_source=unsplash" TargetMode="External"/><Relationship Id="rId4" Type="http://schemas.openxmlformats.org/officeDocument/2006/relationships/hyperlink" Target="https://unsplash.com/@headwayio?utm_content=creditCopyText&amp;utm_medium=referral&amp;utm_source=unsplash"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359B37-EBFA-4AA5-9264-B0DA8BBD1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0D499-F393-4B2B-9D2B-F7ABE7BBF13A}"/>
              </a:ext>
            </a:extLst>
          </p:cNvPr>
          <p:cNvSpPr>
            <a:spLocks noGrp="1"/>
          </p:cNvSpPr>
          <p:nvPr>
            <p:ph type="ctrTitle"/>
          </p:nvPr>
        </p:nvSpPr>
        <p:spPr>
          <a:xfrm>
            <a:off x="1375423" y="3176833"/>
            <a:ext cx="10318418" cy="2581538"/>
          </a:xfrm>
        </p:spPr>
        <p:txBody>
          <a:bodyPr>
            <a:normAutofit/>
          </a:bodyPr>
          <a:lstStyle/>
          <a:p>
            <a:r>
              <a:rPr lang="en-US" sz="8800" dirty="0">
                <a:latin typeface="Bahnschrift SemiBold" panose="020B0502040204020203" pitchFamily="34" charset="0"/>
              </a:rPr>
              <a:t>Assets</a:t>
            </a:r>
            <a:br>
              <a:rPr lang="en-US" sz="8800" dirty="0">
                <a:latin typeface="Bahnschrift SemiBold" panose="020B0502040204020203" pitchFamily="34" charset="0"/>
              </a:rPr>
            </a:br>
            <a:r>
              <a:rPr lang="en-US" sz="8800" dirty="0">
                <a:latin typeface="Bahnschrift SemiBold" panose="020B0502040204020203" pitchFamily="34" charset="0"/>
              </a:rPr>
              <a:t>and MOTIVES</a:t>
            </a:r>
          </a:p>
        </p:txBody>
      </p:sp>
      <p:pic>
        <p:nvPicPr>
          <p:cNvPr id="4" name="Picture 3" descr="Close-up of hopscotch on a sidewalk">
            <a:extLst>
              <a:ext uri="{FF2B5EF4-FFF2-40B4-BE49-F238E27FC236}">
                <a16:creationId xmlns:a16="http://schemas.microsoft.com/office/drawing/2014/main" id="{841BB7B8-A92D-93D0-E6E2-94E488F06C9C}"/>
              </a:ext>
            </a:extLst>
          </p:cNvPr>
          <p:cNvPicPr>
            <a:picLocks noChangeAspect="1"/>
          </p:cNvPicPr>
          <p:nvPr/>
        </p:nvPicPr>
        <p:blipFill>
          <a:blip r:embed="rId2"/>
          <a:srcRect t="31853" b="33391"/>
          <a:stretch>
            <a:fillRect/>
          </a:stretch>
        </p:blipFill>
        <p:spPr>
          <a:xfrm>
            <a:off x="1" y="10"/>
            <a:ext cx="12192000" cy="2828482"/>
          </a:xfrm>
          <a:prstGeom prst="rect">
            <a:avLst/>
          </a:prstGeom>
        </p:spPr>
      </p:pic>
      <p:sp>
        <p:nvSpPr>
          <p:cNvPr id="10" name="Rectangle 9">
            <a:extLst>
              <a:ext uri="{FF2B5EF4-FFF2-40B4-BE49-F238E27FC236}">
                <a16:creationId xmlns:a16="http://schemas.microsoft.com/office/drawing/2014/main" id="{9BFBD80D-8526-4C78-8F1F-ECCFF37F0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83465" y="2828492"/>
            <a:ext cx="11908534" cy="79375"/>
          </a:xfrm>
          <a:prstGeom prst="rect">
            <a:avLst/>
          </a:prstGeom>
          <a:solidFill>
            <a:schemeClr val="bg2"/>
          </a:solidFill>
          <a:ln w="0">
            <a:noFill/>
            <a:prstDash val="solid"/>
            <a:round/>
            <a:headEnd/>
            <a:tailEnd/>
          </a:ln>
        </p:spPr>
        <p:txBody>
          <a:bodyPr rtlCol="0" anchor="ctr"/>
          <a:lstStyle/>
          <a:p>
            <a:pPr algn="ctr"/>
            <a:endParaRPr lang="en-US"/>
          </a:p>
        </p:txBody>
      </p:sp>
      <p:sp>
        <p:nvSpPr>
          <p:cNvPr id="12" name="Freeform 6">
            <a:extLst>
              <a:ext uri="{FF2B5EF4-FFF2-40B4-BE49-F238E27FC236}">
                <a16:creationId xmlns:a16="http://schemas.microsoft.com/office/drawing/2014/main" id="{EC97ACE8-F0AE-473A-8E56-C321C2074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235903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386090"/>
          </a:xfrm>
          <a:prstGeom prst="rect">
            <a:avLst/>
          </a:prstGeom>
          <a:noFill/>
        </p:spPr>
        <p:txBody>
          <a:bodyPr wrap="square" rtlCol="0">
            <a:spAutoFit/>
          </a:bodyPr>
          <a:lstStyle/>
          <a:p>
            <a:pPr algn="ctr"/>
            <a:r>
              <a:rPr lang="en-US" sz="7200" b="1" dirty="0">
                <a:latin typeface="Bahnschrift Light Condensed" panose="020B0502040204020203" pitchFamily="34" charset="0"/>
              </a:rPr>
              <a:t>Matthew 8:5-9 NIV</a:t>
            </a:r>
          </a:p>
          <a:p>
            <a:pPr algn="ctr"/>
            <a:endParaRPr lang="en-US" sz="3200" dirty="0">
              <a:latin typeface="Bahnschrift Light Condensed" panose="020B0502040204020203" pitchFamily="34" charset="0"/>
            </a:endParaRPr>
          </a:p>
          <a:p>
            <a:r>
              <a:rPr lang="en-US" sz="4800" dirty="0">
                <a:latin typeface="Bahnschrift Light Condensed" panose="020B0502040204020203" pitchFamily="34" charset="0"/>
              </a:rPr>
              <a:t>Jesus said to him, “I will go and heal him.”  The centurion replied, “Lord, I do not deserve to have you come under my roof. But just say the word, and my servant will be healed.</a:t>
            </a:r>
          </a:p>
        </p:txBody>
      </p:sp>
    </p:spTree>
    <p:extLst>
      <p:ext uri="{BB962C8B-B14F-4D97-AF65-F5344CB8AC3E}">
        <p14:creationId xmlns:p14="http://schemas.microsoft.com/office/powerpoint/2010/main" val="279692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386090"/>
          </a:xfrm>
          <a:prstGeom prst="rect">
            <a:avLst/>
          </a:prstGeom>
          <a:noFill/>
        </p:spPr>
        <p:txBody>
          <a:bodyPr wrap="square" rtlCol="0">
            <a:spAutoFit/>
          </a:bodyPr>
          <a:lstStyle/>
          <a:p>
            <a:pPr algn="ctr"/>
            <a:r>
              <a:rPr lang="en-US" sz="7200" b="1" dirty="0">
                <a:latin typeface="Bahnschrift Light Condensed" panose="020B0502040204020203" pitchFamily="34" charset="0"/>
              </a:rPr>
              <a:t>Matthew 8:5-10 NIV</a:t>
            </a:r>
          </a:p>
          <a:p>
            <a:pPr algn="ctr"/>
            <a:endParaRPr lang="en-US" sz="3200" dirty="0">
              <a:latin typeface="Bahnschrift Light Condensed" panose="020B0502040204020203" pitchFamily="34" charset="0"/>
            </a:endParaRPr>
          </a:p>
          <a:p>
            <a:r>
              <a:rPr lang="en-US" sz="4800" dirty="0">
                <a:latin typeface="Bahnschrift Light Condensed" panose="020B0502040204020203" pitchFamily="34" charset="0"/>
              </a:rPr>
              <a:t>For I myself am a man under authority, with soldiers under me. I tell this one, ‘Go,’ and he goes; and that one, ‘Come,’ and he comes. I say to my servant, ‘Do this,’ and he does it.”</a:t>
            </a:r>
          </a:p>
        </p:txBody>
      </p:sp>
    </p:spTree>
    <p:extLst>
      <p:ext uri="{BB962C8B-B14F-4D97-AF65-F5344CB8AC3E}">
        <p14:creationId xmlns:p14="http://schemas.microsoft.com/office/powerpoint/2010/main" val="1404245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655988"/>
            <a:ext cx="8945217" cy="6093976"/>
          </a:xfrm>
          <a:prstGeom prst="rect">
            <a:avLst/>
          </a:prstGeom>
          <a:noFill/>
        </p:spPr>
        <p:txBody>
          <a:bodyPr wrap="square" rtlCol="0">
            <a:spAutoFit/>
          </a:bodyPr>
          <a:lstStyle/>
          <a:p>
            <a:pPr algn="ctr"/>
            <a:r>
              <a:rPr lang="en-US" sz="3000" dirty="0">
                <a:latin typeface="Bahnschrift Light Condensed" panose="020B0502040204020203" pitchFamily="34" charset="0"/>
              </a:rPr>
              <a:t>“These brain studies show the profound state of joy and delight that comes from giving to others. It doesn’t come from dry action– where the act is out of duty in the narrowest sense, like writing a check for a good cause. It comes from working to cultivate a generous quality– from </a:t>
            </a:r>
            <a:r>
              <a:rPr lang="en-US" sz="3000" dirty="0" err="1">
                <a:latin typeface="Bahnschrift Light Condensed" panose="020B0502040204020203" pitchFamily="34" charset="0"/>
              </a:rPr>
              <a:t>intera</a:t>
            </a:r>
            <a:r>
              <a:rPr lang="en-US" sz="3000" dirty="0">
                <a:latin typeface="Bahnschrift Light Condensed" panose="020B0502040204020203" pitchFamily="34" charset="0"/>
              </a:rPr>
              <a:t> https://</a:t>
            </a:r>
            <a:r>
              <a:rPr lang="en-US" sz="3000" dirty="0" err="1">
                <a:latin typeface="Bahnschrift Light Condensed" panose="020B0502040204020203" pitchFamily="34" charset="0"/>
              </a:rPr>
              <a:t>www.istockphoto.com</a:t>
            </a:r>
            <a:r>
              <a:rPr lang="en-US" sz="3000" dirty="0">
                <a:latin typeface="Bahnschrift Light Condensed" panose="020B0502040204020203" pitchFamily="34" charset="0"/>
              </a:rPr>
              <a:t>/vector/silhouette-of-a-mans-head-gm898672018-247983868 </a:t>
            </a:r>
            <a:r>
              <a:rPr lang="en-US" sz="3000" dirty="0" err="1">
                <a:latin typeface="Bahnschrift Light Condensed" panose="020B0502040204020203" pitchFamily="34" charset="0"/>
              </a:rPr>
              <a:t>cting</a:t>
            </a:r>
            <a:r>
              <a:rPr lang="en-US" sz="3000" dirty="0">
                <a:latin typeface="Bahnschrift Light Condensed" panose="020B0502040204020203" pitchFamily="34" charset="0"/>
              </a:rPr>
              <a:t> with people. There is the smile, the tone in the voice, the touch on the shoulder. We’re talking about altruistic love.”</a:t>
            </a:r>
          </a:p>
          <a:p>
            <a:pPr algn="r"/>
            <a:endParaRPr lang="en-US" sz="3000" dirty="0">
              <a:latin typeface="Bahnschrift Light Condensed" panose="020B0502040204020203" pitchFamily="34" charset="0"/>
            </a:endParaRPr>
          </a:p>
          <a:p>
            <a:pPr algn="ctr"/>
            <a:r>
              <a:rPr lang="en-US" sz="3000" dirty="0">
                <a:latin typeface="Bahnschrift Light Condensed" panose="020B0502040204020203" pitchFamily="34" charset="0"/>
              </a:rPr>
              <a:t>-Jeanie </a:t>
            </a:r>
            <a:r>
              <a:rPr lang="en-US" sz="3000" dirty="0" err="1">
                <a:latin typeface="Bahnschrift Light Condensed" panose="020B0502040204020203" pitchFamily="34" charset="0"/>
              </a:rPr>
              <a:t>Lerche</a:t>
            </a:r>
            <a:r>
              <a:rPr lang="en-US" sz="3000" dirty="0">
                <a:latin typeface="Bahnschrift Light Condensed" panose="020B0502040204020203" pitchFamily="34" charset="0"/>
              </a:rPr>
              <a:t> </a:t>
            </a:r>
            <a:r>
              <a:rPr lang="en-US" sz="3000" dirty="0" err="1">
                <a:latin typeface="Bahnschrift Light Condensed" panose="020B0502040204020203" pitchFamily="34" charset="0"/>
              </a:rPr>
              <a:t>Dacis</a:t>
            </a:r>
            <a:r>
              <a:rPr lang="en-US" sz="3000" dirty="0">
                <a:latin typeface="Bahnschrift Light Condensed" panose="020B0502040204020203" pitchFamily="34" charset="0"/>
              </a:rPr>
              <a:t> “The Science of Good Deeds”</a:t>
            </a:r>
          </a:p>
        </p:txBody>
      </p:sp>
      <p:pic>
        <p:nvPicPr>
          <p:cNvPr id="4" name="Picture 3">
            <a:extLst>
              <a:ext uri="{FF2B5EF4-FFF2-40B4-BE49-F238E27FC236}">
                <a16:creationId xmlns:a16="http://schemas.microsoft.com/office/drawing/2014/main" id="{54473A01-A3DE-C248-BCFA-491843B43069}"/>
              </a:ext>
            </a:extLst>
          </p:cNvPr>
          <p:cNvPicPr>
            <a:picLocks noChangeAspect="1"/>
          </p:cNvPicPr>
          <p:nvPr/>
        </p:nvPicPr>
        <p:blipFill>
          <a:blip r:embed="rId2"/>
          <a:stretch>
            <a:fillRect/>
          </a:stretch>
        </p:blipFill>
        <p:spPr>
          <a:xfrm>
            <a:off x="-1" y="0"/>
            <a:ext cx="12426461" cy="6858000"/>
          </a:xfrm>
          <a:prstGeom prst="rect">
            <a:avLst/>
          </a:prstGeom>
        </p:spPr>
      </p:pic>
      <p:sp>
        <p:nvSpPr>
          <p:cNvPr id="2" name="TextBox 1">
            <a:extLst>
              <a:ext uri="{FF2B5EF4-FFF2-40B4-BE49-F238E27FC236}">
                <a16:creationId xmlns:a16="http://schemas.microsoft.com/office/drawing/2014/main" id="{5D1924C0-0C28-37DC-5F6E-927DB73287E3}"/>
              </a:ext>
            </a:extLst>
          </p:cNvPr>
          <p:cNvSpPr txBox="1"/>
          <p:nvPr/>
        </p:nvSpPr>
        <p:spPr>
          <a:xfrm>
            <a:off x="586852" y="1351508"/>
            <a:ext cx="5650175" cy="4154984"/>
          </a:xfrm>
          <a:prstGeom prst="rect">
            <a:avLst/>
          </a:prstGeom>
          <a:gradFill flip="none" rotWithShape="1">
            <a:gsLst>
              <a:gs pos="0">
                <a:schemeClr val="bg1"/>
              </a:gs>
              <a:gs pos="100000">
                <a:schemeClr val="bg1">
                  <a:lumMod val="95000"/>
                </a:schemeClr>
              </a:gs>
              <a:gs pos="100000">
                <a:schemeClr val="bg2">
                  <a:shade val="100000"/>
                  <a:satMod val="115000"/>
                </a:schemeClr>
              </a:gs>
            </a:gsLst>
            <a:path path="circle">
              <a:fillToRect l="50000" t="50000" r="50000" b="50000"/>
            </a:path>
            <a:tileRect/>
          </a:gradFill>
        </p:spPr>
        <p:txBody>
          <a:bodyPr wrap="square" rtlCol="0">
            <a:spAutoFit/>
          </a:bodyPr>
          <a:lstStyle/>
          <a:p>
            <a:r>
              <a:rPr lang="en-US" sz="4400" dirty="0">
                <a:latin typeface="Bahnschrift Light SemiCondensed" panose="020B0502040204020203" pitchFamily="34" charset="0"/>
              </a:rPr>
              <a:t>People who gave altruistically had a 44% reduction in early death when compared to those who gave out of a sense of duty.</a:t>
            </a:r>
          </a:p>
        </p:txBody>
      </p:sp>
    </p:spTree>
    <p:extLst>
      <p:ext uri="{BB962C8B-B14F-4D97-AF65-F5344CB8AC3E}">
        <p14:creationId xmlns:p14="http://schemas.microsoft.com/office/powerpoint/2010/main" val="2528695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fontScale="90000"/>
          </a:bodyPr>
          <a:lstStyle/>
          <a:p>
            <a:pPr>
              <a:lnSpc>
                <a:spcPct val="114000"/>
              </a:lnSpc>
            </a:pPr>
            <a:r>
              <a:rPr lang="en-US" sz="7200" dirty="0">
                <a:latin typeface="Bahnschrift SemiBold" panose="020B0502040204020203" pitchFamily="34" charset="0"/>
              </a:rPr>
              <a:t>LEVEL Three:</a:t>
            </a:r>
            <a:br>
              <a:rPr lang="en-US" sz="7200" dirty="0">
                <a:latin typeface="Bahnschrift SemiBold" panose="020B0502040204020203" pitchFamily="34" charset="0"/>
              </a:rPr>
            </a:br>
            <a:r>
              <a:rPr lang="en-US" sz="7200" dirty="0">
                <a:latin typeface="Bahnschrift SemiBold" panose="020B0502040204020203" pitchFamily="34" charset="0"/>
              </a:rPr>
              <a:t>BIBLICAL UNDERSTANDING</a:t>
            </a:r>
          </a:p>
        </p:txBody>
      </p:sp>
    </p:spTree>
    <p:extLst>
      <p:ext uri="{BB962C8B-B14F-4D97-AF65-F5344CB8AC3E}">
        <p14:creationId xmlns:p14="http://schemas.microsoft.com/office/powerpoint/2010/main" val="3830414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1442597"/>
            <a:ext cx="8945217" cy="3046988"/>
          </a:xfrm>
          <a:prstGeom prst="rect">
            <a:avLst/>
          </a:prstGeom>
          <a:noFill/>
        </p:spPr>
        <p:txBody>
          <a:bodyPr wrap="square" rtlCol="0">
            <a:spAutoFit/>
          </a:bodyPr>
          <a:lstStyle/>
          <a:p>
            <a:pPr algn="ctr"/>
            <a:r>
              <a:rPr lang="en-US" sz="4800" dirty="0">
                <a:latin typeface="Bahnschrift Light Condensed" panose="020B0502040204020203" pitchFamily="34" charset="0"/>
              </a:rPr>
              <a:t>Psalm 24:1</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“The earth is the Lord’s, and everything in it, the world, and all who live in it.”</a:t>
            </a:r>
          </a:p>
        </p:txBody>
      </p:sp>
    </p:spTree>
    <p:extLst>
      <p:ext uri="{BB962C8B-B14F-4D97-AF65-F5344CB8AC3E}">
        <p14:creationId xmlns:p14="http://schemas.microsoft.com/office/powerpoint/2010/main" val="2847174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145895" y="795136"/>
            <a:ext cx="10417214" cy="4524315"/>
          </a:xfrm>
          <a:prstGeom prst="rect">
            <a:avLst/>
          </a:prstGeom>
          <a:noFill/>
        </p:spPr>
        <p:txBody>
          <a:bodyPr wrap="square" rtlCol="0">
            <a:spAutoFit/>
          </a:bodyPr>
          <a:lstStyle/>
          <a:p>
            <a:pPr algn="ctr"/>
            <a:r>
              <a:rPr lang="en-US" sz="4800" dirty="0">
                <a:latin typeface="Bahnschrift Light Condensed" panose="020B0502040204020203" pitchFamily="34" charset="0"/>
              </a:rPr>
              <a:t>Ecclesiastes 5:15</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“Everyone comes naked from their mother’s womb,</a:t>
            </a:r>
          </a:p>
          <a:p>
            <a:pPr algn="ctr"/>
            <a:r>
              <a:rPr lang="en-US" sz="4800" dirty="0">
                <a:latin typeface="Bahnschrift Light Condensed" panose="020B0502040204020203" pitchFamily="34" charset="0"/>
              </a:rPr>
              <a:t>    and as everyone comes, so they depart.</a:t>
            </a:r>
          </a:p>
          <a:p>
            <a:pPr algn="ctr"/>
            <a:r>
              <a:rPr lang="en-US" sz="4800" dirty="0">
                <a:latin typeface="Bahnschrift Light Condensed" panose="020B0502040204020203" pitchFamily="34" charset="0"/>
              </a:rPr>
              <a:t>They take nothing from their toil</a:t>
            </a:r>
          </a:p>
          <a:p>
            <a:pPr algn="ctr"/>
            <a:r>
              <a:rPr lang="en-US" sz="4800" dirty="0">
                <a:latin typeface="Bahnschrift Light Condensed" panose="020B0502040204020203" pitchFamily="34" charset="0"/>
              </a:rPr>
              <a:t>    that they can carry in their hands.”</a:t>
            </a:r>
          </a:p>
        </p:txBody>
      </p:sp>
    </p:spTree>
    <p:extLst>
      <p:ext uri="{BB962C8B-B14F-4D97-AF65-F5344CB8AC3E}">
        <p14:creationId xmlns:p14="http://schemas.microsoft.com/office/powerpoint/2010/main" val="2945341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rbaked Cookies? : r/Baking">
            <a:extLst>
              <a:ext uri="{FF2B5EF4-FFF2-40B4-BE49-F238E27FC236}">
                <a16:creationId xmlns:a16="http://schemas.microsoft.com/office/drawing/2014/main" id="{5FF67512-762D-EB74-4A18-7C1219E6F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924" b="44553"/>
          <a:stretch>
            <a:fillRect/>
          </a:stretch>
        </p:blipFill>
        <p:spPr bwMode="auto">
          <a:xfrm>
            <a:off x="528810" y="482599"/>
            <a:ext cx="11178558" cy="5890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956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467136"/>
            <a:ext cx="8945217" cy="5262979"/>
          </a:xfrm>
          <a:prstGeom prst="rect">
            <a:avLst/>
          </a:prstGeom>
          <a:noFill/>
        </p:spPr>
        <p:txBody>
          <a:bodyPr wrap="square" rtlCol="0">
            <a:spAutoFit/>
          </a:bodyPr>
          <a:lstStyle/>
          <a:p>
            <a:pPr algn="ctr"/>
            <a:r>
              <a:rPr lang="en-US" sz="4800" b="1" dirty="0">
                <a:latin typeface="Bahnschrift Light Condensed" panose="020B0502040204020203" pitchFamily="34" charset="0"/>
              </a:rPr>
              <a:t>Matthew 6:19 - 21</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“Do not store up for yourselves treasures on earth, where moths and vermin destroy, and where thieves break in and steal. But store up for yourselves treasures in heaven, </a:t>
            </a:r>
          </a:p>
        </p:txBody>
      </p:sp>
    </p:spTree>
    <p:extLst>
      <p:ext uri="{BB962C8B-B14F-4D97-AF65-F5344CB8AC3E}">
        <p14:creationId xmlns:p14="http://schemas.microsoft.com/office/powerpoint/2010/main" val="3225480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467136"/>
            <a:ext cx="8945217" cy="4524315"/>
          </a:xfrm>
          <a:prstGeom prst="rect">
            <a:avLst/>
          </a:prstGeom>
          <a:noFill/>
        </p:spPr>
        <p:txBody>
          <a:bodyPr wrap="square" rtlCol="0">
            <a:spAutoFit/>
          </a:bodyPr>
          <a:lstStyle/>
          <a:p>
            <a:pPr algn="ctr"/>
            <a:r>
              <a:rPr lang="en-US" sz="4800" b="1" dirty="0">
                <a:latin typeface="Bahnschrift Light Condensed" panose="020B0502040204020203" pitchFamily="34" charset="0"/>
              </a:rPr>
              <a:t>Matthew 6:19 - 21</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where moths and vermin do not destroy, and where thieves do not break in and steal. For where your treasure is, there your heart will be also.”</a:t>
            </a:r>
          </a:p>
        </p:txBody>
      </p:sp>
    </p:spTree>
    <p:extLst>
      <p:ext uri="{BB962C8B-B14F-4D97-AF65-F5344CB8AC3E}">
        <p14:creationId xmlns:p14="http://schemas.microsoft.com/office/powerpoint/2010/main" val="3884086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B1D9E0-A8D9-7549-9A96-BBFC59F43196}"/>
              </a:ext>
            </a:extLst>
          </p:cNvPr>
          <p:cNvSpPr/>
          <p:nvPr/>
        </p:nvSpPr>
        <p:spPr>
          <a:xfrm>
            <a:off x="3048000" y="3105835"/>
            <a:ext cx="6096000" cy="646331"/>
          </a:xfrm>
          <a:prstGeom prst="rect">
            <a:avLst/>
          </a:prstGeom>
        </p:spPr>
        <p:txBody>
          <a:bodyPr>
            <a:spAutoFit/>
          </a:bodyPr>
          <a:lstStyle/>
          <a:p>
            <a:r>
              <a:rPr lang="en-US" dirty="0"/>
              <a:t>https://</a:t>
            </a:r>
            <a:r>
              <a:rPr lang="en-US" dirty="0" err="1"/>
              <a:t>www.istockphoto.com</a:t>
            </a:r>
            <a:r>
              <a:rPr lang="en-US" dirty="0"/>
              <a:t>/photo/bag-lunch-gm172201593-3302290</a:t>
            </a:r>
          </a:p>
        </p:txBody>
      </p:sp>
      <p:pic>
        <p:nvPicPr>
          <p:cNvPr id="3" name="Picture 2">
            <a:extLst>
              <a:ext uri="{FF2B5EF4-FFF2-40B4-BE49-F238E27FC236}">
                <a16:creationId xmlns:a16="http://schemas.microsoft.com/office/drawing/2014/main" id="{387F878D-7169-D741-8EE9-B73006B3B1F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35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251678" y="1453486"/>
            <a:ext cx="10178322" cy="3951027"/>
          </a:xfrm>
        </p:spPr>
        <p:txBody>
          <a:bodyPr anchor="ctr">
            <a:normAutofit/>
          </a:bodyPr>
          <a:lstStyle/>
          <a:p>
            <a:pPr marL="0" indent="0" algn="ctr">
              <a:buNone/>
            </a:pPr>
            <a:r>
              <a:rPr lang="en-US" sz="4800" dirty="0">
                <a:latin typeface="Bahnschrift Light Condensed" panose="020B0502040204020203" pitchFamily="34" charset="0"/>
              </a:rPr>
              <a:t>According to Maslow’s theory of motivational behavior, we first strive to fulfill our physiological needs.</a:t>
            </a:r>
          </a:p>
        </p:txBody>
      </p:sp>
    </p:spTree>
    <p:extLst>
      <p:ext uri="{BB962C8B-B14F-4D97-AF65-F5344CB8AC3E}">
        <p14:creationId xmlns:p14="http://schemas.microsoft.com/office/powerpoint/2010/main" val="543365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LEVEL Four:</a:t>
            </a:r>
            <a:br>
              <a:rPr lang="en-US" sz="7200" dirty="0">
                <a:latin typeface="Bahnschrift SemiBold" panose="020B0502040204020203" pitchFamily="34" charset="0"/>
              </a:rPr>
            </a:br>
            <a:r>
              <a:rPr lang="en-US" sz="7200" dirty="0">
                <a:latin typeface="Bahnschrift SemiBold" panose="020B0502040204020203" pitchFamily="34" charset="0"/>
              </a:rPr>
              <a:t>Gratitude</a:t>
            </a:r>
          </a:p>
        </p:txBody>
      </p:sp>
    </p:spTree>
    <p:extLst>
      <p:ext uri="{BB962C8B-B14F-4D97-AF65-F5344CB8AC3E}">
        <p14:creationId xmlns:p14="http://schemas.microsoft.com/office/powerpoint/2010/main" val="3910638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1769168"/>
            <a:ext cx="8945217" cy="3046988"/>
          </a:xfrm>
          <a:prstGeom prst="rect">
            <a:avLst/>
          </a:prstGeom>
          <a:noFill/>
        </p:spPr>
        <p:txBody>
          <a:bodyPr wrap="square" rtlCol="0">
            <a:spAutoFit/>
          </a:bodyPr>
          <a:lstStyle/>
          <a:p>
            <a:pPr algn="ctr"/>
            <a:r>
              <a:rPr lang="en-US" sz="4800" b="1" dirty="0">
                <a:latin typeface="Bahnschrift Light Condensed" panose="020B0502040204020203" pitchFamily="34" charset="0"/>
              </a:rPr>
              <a:t>Psalm 116:12</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“What shall I return to the Lord</a:t>
            </a:r>
          </a:p>
          <a:p>
            <a:pPr algn="ctr"/>
            <a:r>
              <a:rPr lang="en-US" sz="4800" dirty="0">
                <a:latin typeface="Bahnschrift Light Condensed" panose="020B0502040204020203" pitchFamily="34" charset="0"/>
              </a:rPr>
              <a:t>    for all his goodness to me?”</a:t>
            </a:r>
          </a:p>
        </p:txBody>
      </p:sp>
    </p:spTree>
    <p:extLst>
      <p:ext uri="{BB962C8B-B14F-4D97-AF65-F5344CB8AC3E}">
        <p14:creationId xmlns:p14="http://schemas.microsoft.com/office/powerpoint/2010/main" val="1493274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99BCC7-25CE-E7E8-BF0A-D60034D7B5AA}"/>
              </a:ext>
            </a:extLst>
          </p:cNvPr>
          <p:cNvSpPr>
            <a:spLocks noGrp="1"/>
          </p:cNvSpPr>
          <p:nvPr>
            <p:ph idx="1"/>
          </p:nvPr>
        </p:nvSpPr>
        <p:spPr>
          <a:xfrm>
            <a:off x="1251678" y="1632204"/>
            <a:ext cx="10178322" cy="3593591"/>
          </a:xfrm>
        </p:spPr>
        <p:txBody>
          <a:bodyPr>
            <a:normAutofit fontScale="85000" lnSpcReduction="10000"/>
          </a:bodyPr>
          <a:lstStyle/>
          <a:p>
            <a:pPr marL="0" indent="0" algn="ctr">
              <a:buNone/>
            </a:pPr>
            <a:r>
              <a:rPr lang="en-US" sz="4800" dirty="0">
                <a:solidFill>
                  <a:schemeClr val="tx1"/>
                </a:solidFill>
                <a:latin typeface="Bahnschrift Light Condensed" panose="020B0502040204020203" pitchFamily="34" charset="0"/>
              </a:rPr>
              <a:t>Milo Kauffman writes, “Christian stewardship most certainly is not church legislation nor a scheme to deprive men of their cash.  It is the natural consequence of an experience with God—the natural reaction of the human heart that has been touched by the divine spirit.”</a:t>
            </a:r>
          </a:p>
          <a:p>
            <a:pPr marL="0" indent="0">
              <a:buNone/>
            </a:pPr>
            <a:endParaRPr lang="en-US" dirty="0"/>
          </a:p>
        </p:txBody>
      </p:sp>
    </p:spTree>
    <p:extLst>
      <p:ext uri="{BB962C8B-B14F-4D97-AF65-F5344CB8AC3E}">
        <p14:creationId xmlns:p14="http://schemas.microsoft.com/office/powerpoint/2010/main" val="3143190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3A8B44-E3E7-B44E-B053-D8D702347CF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456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B27487-3D43-129F-70FB-ED558F2F7902}"/>
              </a:ext>
            </a:extLst>
          </p:cNvPr>
          <p:cNvSpPr>
            <a:spLocks noGrp="1"/>
          </p:cNvSpPr>
          <p:nvPr>
            <p:ph idx="1"/>
          </p:nvPr>
        </p:nvSpPr>
        <p:spPr>
          <a:xfrm>
            <a:off x="2394678" y="2490538"/>
            <a:ext cx="7579501" cy="3593591"/>
          </a:xfrm>
        </p:spPr>
        <p:txBody>
          <a:bodyPr>
            <a:normAutofit/>
          </a:bodyPr>
          <a:lstStyle/>
          <a:p>
            <a:pPr marL="0" indent="0" algn="ctr">
              <a:buNone/>
            </a:pPr>
            <a:r>
              <a:rPr lang="en-US" sz="4800" dirty="0">
                <a:solidFill>
                  <a:schemeClr val="tx1"/>
                </a:solidFill>
                <a:latin typeface="Bahnschrift Light Condensed" panose="020B0502040204020203" pitchFamily="34" charset="0"/>
              </a:rPr>
              <a:t>“To think that our precious son gave his life for that!”</a:t>
            </a:r>
          </a:p>
        </p:txBody>
      </p:sp>
    </p:spTree>
    <p:extLst>
      <p:ext uri="{BB962C8B-B14F-4D97-AF65-F5344CB8AC3E}">
        <p14:creationId xmlns:p14="http://schemas.microsoft.com/office/powerpoint/2010/main" val="1367261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a beard on a cross&#10;&#10;AI-generated content may be incorrect.">
            <a:extLst>
              <a:ext uri="{FF2B5EF4-FFF2-40B4-BE49-F238E27FC236}">
                <a16:creationId xmlns:a16="http://schemas.microsoft.com/office/drawing/2014/main" id="{ECB4C0F2-5909-2BCF-4271-74E67F040B40}"/>
              </a:ext>
            </a:extLst>
          </p:cNvPr>
          <p:cNvPicPr>
            <a:picLocks noChangeAspect="1"/>
          </p:cNvPicPr>
          <p:nvPr/>
        </p:nvPicPr>
        <p:blipFill>
          <a:blip r:embed="rId2"/>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1731328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9" descr="A group of people sitting in a room&#10;&#10;AI-generated content may be incorrect.">
            <a:extLst>
              <a:ext uri="{FF2B5EF4-FFF2-40B4-BE49-F238E27FC236}">
                <a16:creationId xmlns:a16="http://schemas.microsoft.com/office/drawing/2014/main" id="{EEBB3114-483F-3B23-8EA5-407C6BF28ABE}"/>
              </a:ext>
            </a:extLst>
          </p:cNvPr>
          <p:cNvPicPr>
            <a:picLocks noChangeAspect="1"/>
          </p:cNvPicPr>
          <p:nvPr/>
        </p:nvPicPr>
        <p:blipFill>
          <a:blip r:embed="rId3"/>
          <a:srcRect t="15658"/>
          <a:stretch>
            <a:fillRect/>
          </a:stretch>
        </p:blipFill>
        <p:spPr>
          <a:xfrm>
            <a:off x="0" y="0"/>
            <a:ext cx="12196823" cy="6858000"/>
          </a:xfrm>
          <a:prstGeom prst="rect">
            <a:avLst/>
          </a:prstGeom>
        </p:spPr>
      </p:pic>
      <p:sp>
        <p:nvSpPr>
          <p:cNvPr id="8" name="Rectangle 1">
            <a:extLst>
              <a:ext uri="{FF2B5EF4-FFF2-40B4-BE49-F238E27FC236}">
                <a16:creationId xmlns:a16="http://schemas.microsoft.com/office/drawing/2014/main" id="{90FF9DFA-400E-D12E-BB14-79377D92B768}"/>
              </a:ext>
            </a:extLst>
          </p:cNvPr>
          <p:cNvSpPr>
            <a:spLocks noChangeArrowheads="1"/>
          </p:cNvSpPr>
          <p:nvPr/>
        </p:nvSpPr>
        <p:spPr bwMode="auto">
          <a:xfrm rot="16200000">
            <a:off x="11442425" y="564909"/>
            <a:ext cx="1314484"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accent6">
                    <a:lumMod val="60000"/>
                    <a:lumOff val="40000"/>
                  </a:schemeClr>
                </a:solidFill>
                <a:effectLst/>
                <a:latin typeface="Arial" panose="020B0604020202020204" pitchFamily="34" charset="0"/>
              </a:rPr>
              <a:t>Photo by </a:t>
            </a:r>
            <a:r>
              <a:rPr kumimoji="0" lang="en-US" altLang="en-US" sz="600" b="0" i="0" u="none" strike="noStrike" cap="none" normalizeH="0" baseline="0" dirty="0">
                <a:ln>
                  <a:noFill/>
                </a:ln>
                <a:solidFill>
                  <a:schemeClr val="accent6">
                    <a:lumMod val="60000"/>
                    <a:lumOff val="40000"/>
                  </a:schemeClr>
                </a:solidFill>
                <a:effectLst/>
                <a:latin typeface="Arial" panose="020B0604020202020204" pitchFamily="34" charset="0"/>
                <a:hlinkClick r:id="rId4">
                  <a:extLst>
                    <a:ext uri="{A12FA001-AC4F-418D-AE19-62706E023703}">
                      <ahyp:hlinkClr xmlns:ahyp="http://schemas.microsoft.com/office/drawing/2018/hyperlinkcolor" val="tx"/>
                    </a:ext>
                  </a:extLst>
                </a:hlinkClick>
              </a:rPr>
              <a:t>Headway</a:t>
            </a:r>
            <a:r>
              <a:rPr kumimoji="0" lang="en-US" altLang="en-US" sz="600" b="0" i="0" u="none" strike="noStrike" cap="none" normalizeH="0" baseline="0" dirty="0">
                <a:ln>
                  <a:noFill/>
                </a:ln>
                <a:solidFill>
                  <a:schemeClr val="accent6">
                    <a:lumMod val="60000"/>
                    <a:lumOff val="40000"/>
                  </a:schemeClr>
                </a:solidFill>
                <a:effectLst/>
                <a:latin typeface="Arial" panose="020B0604020202020204" pitchFamily="34" charset="0"/>
              </a:rPr>
              <a:t> on </a:t>
            </a:r>
            <a:r>
              <a:rPr kumimoji="0" lang="en-US" altLang="en-US" sz="600" b="0" i="0" u="none" strike="noStrike" cap="none" normalizeH="0" baseline="0" dirty="0" err="1">
                <a:ln>
                  <a:noFill/>
                </a:ln>
                <a:solidFill>
                  <a:schemeClr val="accent6">
                    <a:lumMod val="60000"/>
                    <a:lumOff val="40000"/>
                  </a:schemeClr>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kumimoji="0" lang="en-US" altLang="en-US" sz="600" b="0" i="0" u="none" strike="noStrike" cap="none" normalizeH="0" baseline="0" dirty="0">
                <a:ln>
                  <a:noFill/>
                </a:ln>
                <a:solidFill>
                  <a:schemeClr val="accent6">
                    <a:lumMod val="60000"/>
                    <a:lumOff val="40000"/>
                  </a:schemeClr>
                </a:solidFill>
                <a:effectLst/>
                <a:latin typeface="Arial" panose="020B0604020202020204" pitchFamily="34" charset="0"/>
              </a:rPr>
              <a:t> </a:t>
            </a:r>
          </a:p>
        </p:txBody>
      </p:sp>
    </p:spTree>
    <p:extLst>
      <p:ext uri="{BB962C8B-B14F-4D97-AF65-F5344CB8AC3E}">
        <p14:creationId xmlns:p14="http://schemas.microsoft.com/office/powerpoint/2010/main" val="2249514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75655" y="728393"/>
            <a:ext cx="8945217" cy="5262979"/>
          </a:xfrm>
          <a:prstGeom prst="rect">
            <a:avLst/>
          </a:prstGeom>
          <a:noFill/>
        </p:spPr>
        <p:txBody>
          <a:bodyPr wrap="square" rtlCol="0">
            <a:spAutoFit/>
          </a:bodyPr>
          <a:lstStyle/>
          <a:p>
            <a:pPr algn="ctr"/>
            <a:r>
              <a:rPr lang="en-US" sz="4800" b="1" dirty="0">
                <a:latin typeface="Bahnschrift Light Condensed" panose="020B0502040204020203" pitchFamily="34" charset="0"/>
              </a:rPr>
              <a:t>Ellen White (5T 285)</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“When the light and love of Jesus illuminate the hearts of His followers, there will be no occasion for urging or begging their money or their service.”</a:t>
            </a:r>
          </a:p>
        </p:txBody>
      </p:sp>
    </p:spTree>
    <p:extLst>
      <p:ext uri="{BB962C8B-B14F-4D97-AF65-F5344CB8AC3E}">
        <p14:creationId xmlns:p14="http://schemas.microsoft.com/office/powerpoint/2010/main" val="418133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LEVEL Five:</a:t>
            </a:r>
            <a:br>
              <a:rPr lang="en-US" sz="7200" dirty="0">
                <a:latin typeface="Bahnschrift SemiBold" panose="020B0502040204020203" pitchFamily="34" charset="0"/>
              </a:rPr>
            </a:br>
            <a:r>
              <a:rPr lang="en-US" sz="7200" dirty="0">
                <a:latin typeface="Bahnschrift SemiBold" panose="020B0502040204020203" pitchFamily="34" charset="0"/>
              </a:rPr>
              <a:t>Sacrificial Love</a:t>
            </a:r>
          </a:p>
        </p:txBody>
      </p:sp>
    </p:spTree>
    <p:extLst>
      <p:ext uri="{BB962C8B-B14F-4D97-AF65-F5344CB8AC3E}">
        <p14:creationId xmlns:p14="http://schemas.microsoft.com/office/powerpoint/2010/main" val="724704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42998" y="761050"/>
            <a:ext cx="8945217" cy="3785652"/>
          </a:xfrm>
          <a:prstGeom prst="rect">
            <a:avLst/>
          </a:prstGeom>
          <a:noFill/>
        </p:spPr>
        <p:txBody>
          <a:bodyPr wrap="square" rtlCol="0">
            <a:spAutoFit/>
          </a:bodyPr>
          <a:lstStyle/>
          <a:p>
            <a:pPr algn="ctr"/>
            <a:r>
              <a:rPr lang="en-US" sz="4800" b="1" dirty="0">
                <a:latin typeface="Bahnschrift Light Condensed" panose="020B0502040204020203" pitchFamily="34" charset="0"/>
              </a:rPr>
              <a:t>2 Corinthians 9:6-7</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“Remember this: Whoever sows sparingly will also reap sparingly, and whoever sows generously will also reap generously. </a:t>
            </a:r>
          </a:p>
        </p:txBody>
      </p:sp>
    </p:spTree>
    <p:extLst>
      <p:ext uri="{BB962C8B-B14F-4D97-AF65-F5344CB8AC3E}">
        <p14:creationId xmlns:p14="http://schemas.microsoft.com/office/powerpoint/2010/main" val="1231718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1278974" y="1632204"/>
            <a:ext cx="10178322" cy="3593591"/>
          </a:xfrm>
        </p:spPr>
        <p:txBody>
          <a:bodyPr anchor="ctr">
            <a:normAutofit/>
          </a:bodyPr>
          <a:lstStyle/>
          <a:p>
            <a:pPr marL="0" indent="0" algn="ctr">
              <a:buNone/>
            </a:pPr>
            <a:r>
              <a:rPr lang="en-US" sz="4800" dirty="0">
                <a:latin typeface="Bahnschrift Light Condensed" panose="020B0502040204020203" pitchFamily="34" charset="0"/>
              </a:rPr>
              <a:t>After the physiological needs, what comes next is safety (order, security, etc.).</a:t>
            </a:r>
          </a:p>
        </p:txBody>
      </p:sp>
    </p:spTree>
    <p:extLst>
      <p:ext uri="{BB962C8B-B14F-4D97-AF65-F5344CB8AC3E}">
        <p14:creationId xmlns:p14="http://schemas.microsoft.com/office/powerpoint/2010/main" val="324295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842998" y="1022307"/>
            <a:ext cx="8945217" cy="4524315"/>
          </a:xfrm>
          <a:prstGeom prst="rect">
            <a:avLst/>
          </a:prstGeom>
          <a:noFill/>
        </p:spPr>
        <p:txBody>
          <a:bodyPr wrap="square" rtlCol="0">
            <a:spAutoFit/>
          </a:bodyPr>
          <a:lstStyle/>
          <a:p>
            <a:pPr algn="ctr"/>
            <a:r>
              <a:rPr lang="en-US" sz="4800" b="1" dirty="0">
                <a:latin typeface="Bahnschrift Light Condensed" panose="020B0502040204020203" pitchFamily="34" charset="0"/>
              </a:rPr>
              <a:t>2 Corinthians 9:6-7</a:t>
            </a:r>
          </a:p>
          <a:p>
            <a:pPr algn="ctr"/>
            <a:endParaRPr lang="en-US" sz="4800" dirty="0">
              <a:latin typeface="Bahnschrift Light Condensed" panose="020B0502040204020203" pitchFamily="34" charset="0"/>
            </a:endParaRPr>
          </a:p>
          <a:p>
            <a:pPr algn="ctr"/>
            <a:r>
              <a:rPr lang="en-US" sz="4800" dirty="0">
                <a:latin typeface="Bahnschrift Light Condensed" panose="020B0502040204020203" pitchFamily="34" charset="0"/>
              </a:rPr>
              <a:t>“Each of you should give what you have decided in your heart to give, not reluctantly or under compulsion, for God loves a cheerful giver.”</a:t>
            </a:r>
          </a:p>
        </p:txBody>
      </p:sp>
    </p:spTree>
    <p:extLst>
      <p:ext uri="{BB962C8B-B14F-4D97-AF65-F5344CB8AC3E}">
        <p14:creationId xmlns:p14="http://schemas.microsoft.com/office/powerpoint/2010/main" val="741427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A60B6E-CDAF-4B48-AD8D-1DBEF41D49A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2450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BE8170-045F-2704-3340-26BDAA6AB526}"/>
              </a:ext>
            </a:extLst>
          </p:cNvPr>
          <p:cNvSpPr>
            <a:spLocks noGrp="1"/>
          </p:cNvSpPr>
          <p:nvPr>
            <p:ph idx="1"/>
          </p:nvPr>
        </p:nvSpPr>
        <p:spPr>
          <a:xfrm>
            <a:off x="846073" y="2858947"/>
            <a:ext cx="6158418" cy="1354238"/>
          </a:xfrm>
        </p:spPr>
        <p:txBody>
          <a:bodyPr>
            <a:normAutofit/>
          </a:bodyPr>
          <a:lstStyle/>
          <a:p>
            <a:pPr marL="0" indent="0">
              <a:buNone/>
            </a:pPr>
            <a:r>
              <a:rPr lang="en-US" sz="4800" i="1" dirty="0">
                <a:latin typeface="Bahnschrift SemiBold" panose="020B0502040204020203" pitchFamily="34" charset="0"/>
              </a:rPr>
              <a:t>Love made me do it!</a:t>
            </a:r>
          </a:p>
        </p:txBody>
      </p:sp>
    </p:spTree>
    <p:extLst>
      <p:ext uri="{BB962C8B-B14F-4D97-AF65-F5344CB8AC3E}">
        <p14:creationId xmlns:p14="http://schemas.microsoft.com/office/powerpoint/2010/main" val="3284211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62E1A-87A7-A0F8-5470-F265B4E702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3C9B68-D6B1-AE20-0C12-CFBE64837335}"/>
              </a:ext>
            </a:extLst>
          </p:cNvPr>
          <p:cNvSpPr>
            <a:spLocks noGrp="1"/>
          </p:cNvSpPr>
          <p:nvPr>
            <p:ph idx="1"/>
          </p:nvPr>
        </p:nvSpPr>
        <p:spPr>
          <a:xfrm>
            <a:off x="2520445" y="1632204"/>
            <a:ext cx="7151110" cy="3593591"/>
          </a:xfrm>
        </p:spPr>
        <p:txBody>
          <a:bodyPr anchor="ctr">
            <a:normAutofit/>
          </a:bodyPr>
          <a:lstStyle/>
          <a:p>
            <a:pPr marL="0" indent="0" algn="ctr">
              <a:buNone/>
            </a:pPr>
            <a:r>
              <a:rPr lang="en-US" sz="4800" dirty="0">
                <a:latin typeface="Bahnschrift Light Condensed" panose="020B0502040204020203" pitchFamily="34" charset="0"/>
              </a:rPr>
              <a:t>The need for safety is followed by the need for love and belonging. After that we seek esteem.</a:t>
            </a:r>
          </a:p>
        </p:txBody>
      </p:sp>
    </p:spTree>
    <p:extLst>
      <p:ext uri="{BB962C8B-B14F-4D97-AF65-F5344CB8AC3E}">
        <p14:creationId xmlns:p14="http://schemas.microsoft.com/office/powerpoint/2010/main" val="2313125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DB6A6C-C63E-40A9-9867-ED8F395A842A}"/>
              </a:ext>
            </a:extLst>
          </p:cNvPr>
          <p:cNvSpPr>
            <a:spLocks noGrp="1"/>
          </p:cNvSpPr>
          <p:nvPr>
            <p:ph idx="1"/>
          </p:nvPr>
        </p:nvSpPr>
        <p:spPr>
          <a:xfrm>
            <a:off x="2197606" y="1632204"/>
            <a:ext cx="7796788" cy="3593591"/>
          </a:xfrm>
        </p:spPr>
        <p:txBody>
          <a:bodyPr anchor="ctr">
            <a:normAutofit/>
          </a:bodyPr>
          <a:lstStyle/>
          <a:p>
            <a:pPr marL="0" indent="0" algn="ctr">
              <a:buNone/>
            </a:pPr>
            <a:r>
              <a:rPr lang="en-US" sz="4800" dirty="0">
                <a:latin typeface="Bahnschrift Light Condensed" panose="020B0502040204020203" pitchFamily="34" charset="0"/>
              </a:rPr>
              <a:t>The pinnacle of Maslow’s pyramid is self-actualization.</a:t>
            </a:r>
          </a:p>
        </p:txBody>
      </p:sp>
    </p:spTree>
    <p:extLst>
      <p:ext uri="{BB962C8B-B14F-4D97-AF65-F5344CB8AC3E}">
        <p14:creationId xmlns:p14="http://schemas.microsoft.com/office/powerpoint/2010/main" val="988185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LEVEL ONE:</a:t>
            </a:r>
            <a:br>
              <a:rPr lang="en-US" sz="7200" dirty="0">
                <a:latin typeface="Bahnschrift SemiBold" panose="020B0502040204020203" pitchFamily="34" charset="0"/>
              </a:rPr>
            </a:br>
            <a:r>
              <a:rPr lang="en-US" sz="7200" dirty="0">
                <a:latin typeface="Bahnschrift SemiBold" panose="020B0502040204020203" pitchFamily="34" charset="0"/>
              </a:rPr>
              <a:t>Self-Interest</a:t>
            </a:r>
          </a:p>
        </p:txBody>
      </p:sp>
    </p:spTree>
    <p:extLst>
      <p:ext uri="{BB962C8B-B14F-4D97-AF65-F5344CB8AC3E}">
        <p14:creationId xmlns:p14="http://schemas.microsoft.com/office/powerpoint/2010/main" val="490527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5878532"/>
          </a:xfrm>
          <a:prstGeom prst="rect">
            <a:avLst/>
          </a:prstGeom>
          <a:noFill/>
        </p:spPr>
        <p:txBody>
          <a:bodyPr wrap="square" rtlCol="0">
            <a:spAutoFit/>
          </a:bodyPr>
          <a:lstStyle/>
          <a:p>
            <a:pPr algn="ctr"/>
            <a:r>
              <a:rPr lang="en-US" sz="4800" b="1" dirty="0">
                <a:latin typeface="Bahnschrift Light Condensed" panose="020B0502040204020203" pitchFamily="34" charset="0"/>
              </a:rPr>
              <a:t>Matthew 8:5-10 NIV</a:t>
            </a:r>
          </a:p>
          <a:p>
            <a:pPr algn="ctr"/>
            <a:endParaRPr lang="en-US" sz="2800" dirty="0">
              <a:latin typeface="Bahnschrift Light Condensed" panose="020B0502040204020203" pitchFamily="34" charset="0"/>
            </a:endParaRPr>
          </a:p>
          <a:p>
            <a:pPr algn="ctr"/>
            <a:r>
              <a:rPr lang="en-US" sz="3000" dirty="0">
                <a:latin typeface="Bahnschrift Light Condensed" panose="020B0502040204020203" pitchFamily="34" charset="0"/>
              </a:rPr>
              <a:t>When Jesus had entered Capernaum, a centurion came to him, asking for help. (6) “Lord,” he said, “my servant lies at home paralyzed and in terrible suffering” (7) Jesus said to him, “I will go and heal him.” (8) The centurion replied, “Lord, I do not deserve to have you come under my roof. But just say the word, and my servant will be healed. (9) For I myself am a man under authority, with soldiers under me. I tell this one, ‘Go,’ and he goes; and that one, ‘Come,’ and he comes. I say to my servant, ‘Do this,’ and he does it.”</a:t>
            </a:r>
          </a:p>
        </p:txBody>
      </p:sp>
      <p:pic>
        <p:nvPicPr>
          <p:cNvPr id="4" name="Picture 3">
            <a:extLst>
              <a:ext uri="{FF2B5EF4-FFF2-40B4-BE49-F238E27FC236}">
                <a16:creationId xmlns:a16="http://schemas.microsoft.com/office/drawing/2014/main" id="{B833FD00-7F4C-C14E-8CB2-7123FD9D7DC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49726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E619-FB72-4C7F-A39C-A4187D9ABCF5}"/>
              </a:ext>
            </a:extLst>
          </p:cNvPr>
          <p:cNvSpPr>
            <a:spLocks noGrp="1"/>
          </p:cNvSpPr>
          <p:nvPr>
            <p:ph type="title"/>
          </p:nvPr>
        </p:nvSpPr>
        <p:spPr>
          <a:xfrm>
            <a:off x="3362198" y="1411818"/>
            <a:ext cx="8187071" cy="4064627"/>
          </a:xfrm>
        </p:spPr>
        <p:txBody>
          <a:bodyPr anchor="ctr">
            <a:normAutofit/>
          </a:bodyPr>
          <a:lstStyle/>
          <a:p>
            <a:pPr>
              <a:lnSpc>
                <a:spcPct val="114000"/>
              </a:lnSpc>
            </a:pPr>
            <a:r>
              <a:rPr lang="en-US" sz="6000" dirty="0">
                <a:latin typeface="Bahnschrift SemiBold" panose="020B0502040204020203" pitchFamily="34" charset="0"/>
              </a:rPr>
              <a:t>LEVEL Two:</a:t>
            </a:r>
            <a:br>
              <a:rPr lang="en-US" sz="7200" dirty="0">
                <a:latin typeface="Bahnschrift SemiBold" panose="020B0502040204020203" pitchFamily="34" charset="0"/>
              </a:rPr>
            </a:br>
            <a:r>
              <a:rPr lang="en-US" sz="7200" dirty="0">
                <a:latin typeface="Bahnschrift SemiBold" panose="020B0502040204020203" pitchFamily="34" charset="0"/>
              </a:rPr>
              <a:t>Obedience</a:t>
            </a:r>
          </a:p>
        </p:txBody>
      </p:sp>
    </p:spTree>
    <p:extLst>
      <p:ext uri="{BB962C8B-B14F-4D97-AF65-F5344CB8AC3E}">
        <p14:creationId xmlns:p14="http://schemas.microsoft.com/office/powerpoint/2010/main" val="4219659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81666E-9528-4272-B1E4-24F35B88A9B6}"/>
              </a:ext>
            </a:extLst>
          </p:cNvPr>
          <p:cNvSpPr txBox="1"/>
          <p:nvPr/>
        </p:nvSpPr>
        <p:spPr>
          <a:xfrm>
            <a:off x="1908312" y="337929"/>
            <a:ext cx="8945217" cy="4647426"/>
          </a:xfrm>
          <a:prstGeom prst="rect">
            <a:avLst/>
          </a:prstGeom>
          <a:noFill/>
        </p:spPr>
        <p:txBody>
          <a:bodyPr wrap="square" rtlCol="0">
            <a:spAutoFit/>
          </a:bodyPr>
          <a:lstStyle/>
          <a:p>
            <a:pPr algn="ctr"/>
            <a:r>
              <a:rPr lang="en-US" sz="7200" b="1" dirty="0">
                <a:latin typeface="Bahnschrift Light Condensed" panose="020B0502040204020203" pitchFamily="34" charset="0"/>
              </a:rPr>
              <a:t>Matthew 8:5-9 NIV</a:t>
            </a:r>
          </a:p>
          <a:p>
            <a:pPr algn="ctr"/>
            <a:endParaRPr lang="en-US" sz="3200" dirty="0">
              <a:latin typeface="Bahnschrift Light Condensed" panose="020B0502040204020203" pitchFamily="34" charset="0"/>
            </a:endParaRPr>
          </a:p>
          <a:p>
            <a:r>
              <a:rPr lang="en-US" sz="4800" dirty="0">
                <a:latin typeface="Bahnschrift Light Condensed" panose="020B0502040204020203" pitchFamily="34" charset="0"/>
              </a:rPr>
              <a:t>When Jesus had entered Capernaum, a centurion came to him, asking for help. “Lord,” he said, “my servant lies at home paralyzed and in terrible suffering.”</a:t>
            </a:r>
          </a:p>
        </p:txBody>
      </p:sp>
    </p:spTree>
    <p:extLst>
      <p:ext uri="{BB962C8B-B14F-4D97-AF65-F5344CB8AC3E}">
        <p14:creationId xmlns:p14="http://schemas.microsoft.com/office/powerpoint/2010/main" val="2918697706"/>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2390</TotalTime>
  <Words>845</Words>
  <Application>Microsoft Office PowerPoint</Application>
  <PresentationFormat>Widescreen</PresentationFormat>
  <Paragraphs>64</Paragraphs>
  <Slides>32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Bahnschrift Light Condensed</vt:lpstr>
      <vt:lpstr>Bahnschrift Light SemiCondensed</vt:lpstr>
      <vt:lpstr>Bahnschrift SemiBold</vt:lpstr>
      <vt:lpstr>Calibri</vt:lpstr>
      <vt:lpstr>Gill Sans MT</vt:lpstr>
      <vt:lpstr>Impact</vt:lpstr>
      <vt:lpstr>Badge</vt:lpstr>
      <vt:lpstr>Assets and MOTIVES</vt:lpstr>
      <vt:lpstr>PowerPoint Presentation</vt:lpstr>
      <vt:lpstr>PowerPoint Presentation</vt:lpstr>
      <vt:lpstr>PowerPoint Presentation</vt:lpstr>
      <vt:lpstr>PowerPoint Presentation</vt:lpstr>
      <vt:lpstr>LEVEL ONE: Self-Interest</vt:lpstr>
      <vt:lpstr>PowerPoint Presentation</vt:lpstr>
      <vt:lpstr>LEVEL Two: Obedience</vt:lpstr>
      <vt:lpstr>PowerPoint Presentation</vt:lpstr>
      <vt:lpstr>PowerPoint Presentation</vt:lpstr>
      <vt:lpstr>PowerPoint Presentation</vt:lpstr>
      <vt:lpstr>PowerPoint Presentation</vt:lpstr>
      <vt:lpstr>LEVEL Three: BIBLICAL UNDERSTANDING</vt:lpstr>
      <vt:lpstr>PowerPoint Presentation</vt:lpstr>
      <vt:lpstr>PowerPoint Presentation</vt:lpstr>
      <vt:lpstr>PowerPoint Presentation</vt:lpstr>
      <vt:lpstr>PowerPoint Presentation</vt:lpstr>
      <vt:lpstr>PowerPoint Presentation</vt:lpstr>
      <vt:lpstr>PowerPoint Presentation</vt:lpstr>
      <vt:lpstr>LEVEL Four: Gratitude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 Five: Sacrificial Love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 Assets and Attitudes</dc:title>
  <dc:creator>Christian Brown</dc:creator>
  <cp:lastModifiedBy>Lisa Rasmussen</cp:lastModifiedBy>
  <cp:revision>24</cp:revision>
  <dcterms:created xsi:type="dcterms:W3CDTF">2018-07-16T13:36:24Z</dcterms:created>
  <dcterms:modified xsi:type="dcterms:W3CDTF">2025-09-18T20:24:47Z</dcterms:modified>
</cp:coreProperties>
</file>