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4"/>
  </p:sldMasterIdLst>
  <p:notesMasterIdLst>
    <p:notesMasterId r:id="rId16"/>
  </p:notesMasterIdLst>
  <p:sldIdLst>
    <p:sldId id="5346" r:id="rId5"/>
    <p:sldId id="5348" r:id="rId6"/>
    <p:sldId id="5347" r:id="rId7"/>
    <p:sldId id="5349" r:id="rId8"/>
    <p:sldId id="5350" r:id="rId9"/>
    <p:sldId id="5375" r:id="rId10"/>
    <p:sldId id="5351" r:id="rId11"/>
    <p:sldId id="5376" r:id="rId12"/>
    <p:sldId id="5377" r:id="rId13"/>
    <p:sldId id="5353" r:id="rId14"/>
    <p:sldId id="5354" r:id="rId15"/>
  </p:sldIdLst>
  <p:sldSz cx="18288000" cy="10287000"/>
  <p:notesSz cx="6858000" cy="9144000"/>
  <p:embeddedFontLst>
    <p:embeddedFont>
      <p:font typeface="Verdana" panose="020B0604030504040204" pitchFamily="34" charset="0"/>
      <p:regular r:id="rId17"/>
      <p:bold r:id="rId18"/>
      <p:italic r:id="rId19"/>
      <p:boldItalic r:id="rId2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8601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7" autoAdjust="0"/>
    <p:restoredTop sz="65170" autoAdjust="0"/>
  </p:normalViewPr>
  <p:slideViewPr>
    <p:cSldViewPr>
      <p:cViewPr varScale="1">
        <p:scale>
          <a:sx n="43" d="100"/>
          <a:sy n="43" d="100"/>
        </p:scale>
        <p:origin x="858" y="54"/>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90" d="100"/>
        <a:sy n="90" d="100"/>
      </p:scale>
      <p:origin x="0" y="-1433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font" Target="fonts/font2.fntdata"/><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font" Target="fonts/font1.fntdata"/><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font" Target="fonts/font4.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font" Target="fonts/font3.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C6263A3-B1F8-4E73-814E-27BCAA2F4DCB}" type="doc">
      <dgm:prSet loTypeId="urn:microsoft.com/office/officeart/2016/7/layout/VerticalSolidActionList" loCatId="List" qsTypeId="urn:microsoft.com/office/officeart/2005/8/quickstyle/simple4" qsCatId="simple" csTypeId="urn:microsoft.com/office/officeart/2005/8/colors/colorful5" csCatId="colorful" phldr="1"/>
      <dgm:spPr/>
      <dgm:t>
        <a:bodyPr/>
        <a:lstStyle/>
        <a:p>
          <a:endParaRPr lang="en-US"/>
        </a:p>
      </dgm:t>
    </dgm:pt>
    <dgm:pt modelId="{E3DE1EB8-2E15-4B8B-ABF2-E2D546A0E99E}">
      <dgm:prSet custT="1"/>
      <dgm:spPr/>
      <dgm:t>
        <a:bodyPr/>
        <a:lstStyle/>
        <a:p>
          <a:r>
            <a:rPr lang="en-US" sz="4400" b="1" dirty="0">
              <a:effectLst>
                <a:outerShdw blurRad="38100" dist="38100" dir="2700000" algn="tl">
                  <a:srgbClr val="000000">
                    <a:alpha val="43137"/>
                  </a:srgbClr>
                </a:outerShdw>
              </a:effectLst>
              <a:ea typeface="Aptos" panose="020B0004020202020204" pitchFamily="34" charset="0"/>
              <a:cs typeface="Times New Roman" panose="02020603050405020304" pitchFamily="18" charset="0"/>
            </a:rPr>
            <a:t>Judas</a:t>
          </a:r>
          <a:endParaRPr lang="en-US" sz="4400" dirty="0"/>
        </a:p>
      </dgm:t>
    </dgm:pt>
    <dgm:pt modelId="{5088CBBB-DEEF-49EA-8437-8C285DE3AB13}" type="parTrans" cxnId="{B0F99E2B-4B16-4596-9540-21A6A6922B72}">
      <dgm:prSet/>
      <dgm:spPr/>
      <dgm:t>
        <a:bodyPr/>
        <a:lstStyle/>
        <a:p>
          <a:endParaRPr lang="en-US"/>
        </a:p>
      </dgm:t>
    </dgm:pt>
    <dgm:pt modelId="{3020B612-7A4E-4EAD-95CA-4615DB93408E}" type="sibTrans" cxnId="{B0F99E2B-4B16-4596-9540-21A6A6922B72}">
      <dgm:prSet/>
      <dgm:spPr/>
      <dgm:t>
        <a:bodyPr/>
        <a:lstStyle/>
        <a:p>
          <a:endParaRPr lang="en-US"/>
        </a:p>
      </dgm:t>
    </dgm:pt>
    <dgm:pt modelId="{B6DECA92-2861-4640-83DF-EEFB4D2F03EA}">
      <dgm:prSet custT="1"/>
      <dgm:spPr/>
      <dgm:t>
        <a:bodyPr/>
        <a:lstStyle/>
        <a:p>
          <a:r>
            <a:rPr lang="en-US" sz="4400" dirty="0">
              <a:effectLst>
                <a:outerShdw blurRad="38100" dist="38100" dir="2700000" algn="tl">
                  <a:srgbClr val="000000">
                    <a:alpha val="43137"/>
                  </a:srgbClr>
                </a:outerShdw>
              </a:effectLst>
              <a:ea typeface="Aptos" panose="020B0004020202020204" pitchFamily="34" charset="0"/>
              <a:cs typeface="Times New Roman" panose="02020603050405020304" pitchFamily="18" charset="0"/>
            </a:rPr>
            <a:t>Betrayed Jesus for silver and in the end, he didn’t enjoy the money</a:t>
          </a:r>
          <a:endParaRPr lang="en-US" sz="4400" dirty="0"/>
        </a:p>
      </dgm:t>
    </dgm:pt>
    <dgm:pt modelId="{C60DE240-32C2-4FC4-A9B2-1E0DFC70D406}" type="parTrans" cxnId="{B3CCF208-4B11-4AF2-AB74-92CA9DCFECD4}">
      <dgm:prSet/>
      <dgm:spPr/>
      <dgm:t>
        <a:bodyPr/>
        <a:lstStyle/>
        <a:p>
          <a:endParaRPr lang="en-US"/>
        </a:p>
      </dgm:t>
    </dgm:pt>
    <dgm:pt modelId="{6DB9BFCD-C9EB-47A8-836F-F6DB16253E33}" type="sibTrans" cxnId="{B3CCF208-4B11-4AF2-AB74-92CA9DCFECD4}">
      <dgm:prSet/>
      <dgm:spPr/>
      <dgm:t>
        <a:bodyPr/>
        <a:lstStyle/>
        <a:p>
          <a:endParaRPr lang="en-US"/>
        </a:p>
      </dgm:t>
    </dgm:pt>
    <dgm:pt modelId="{AE17517F-D9B2-48EE-B0D0-16E49ABEC33E}">
      <dgm:prSet custT="1"/>
      <dgm:spPr/>
      <dgm:t>
        <a:bodyPr/>
        <a:lstStyle/>
        <a:p>
          <a:r>
            <a:rPr lang="en-US" sz="4400" b="1" dirty="0">
              <a:effectLst>
                <a:outerShdw blurRad="38100" dist="38100" dir="2700000" algn="tl">
                  <a:srgbClr val="000000">
                    <a:alpha val="43137"/>
                  </a:srgbClr>
                </a:outerShdw>
              </a:effectLst>
              <a:ea typeface="Aptos" panose="020B0004020202020204" pitchFamily="34" charset="0"/>
              <a:cs typeface="Times New Roman" panose="02020603050405020304" pitchFamily="18" charset="0"/>
            </a:rPr>
            <a:t>Lot’s wife</a:t>
          </a:r>
          <a:endParaRPr lang="en-US" sz="4400" dirty="0"/>
        </a:p>
      </dgm:t>
    </dgm:pt>
    <dgm:pt modelId="{CFD1C961-D1F2-493E-9EC4-B3C1D7AD0C77}" type="parTrans" cxnId="{8F9BF9BE-3F2D-4519-BA6C-64EF9670C995}">
      <dgm:prSet/>
      <dgm:spPr/>
      <dgm:t>
        <a:bodyPr/>
        <a:lstStyle/>
        <a:p>
          <a:endParaRPr lang="en-US"/>
        </a:p>
      </dgm:t>
    </dgm:pt>
    <dgm:pt modelId="{F9A4B2F4-44C0-47C7-8D63-2687657CC8C3}" type="sibTrans" cxnId="{8F9BF9BE-3F2D-4519-BA6C-64EF9670C995}">
      <dgm:prSet/>
      <dgm:spPr/>
      <dgm:t>
        <a:bodyPr/>
        <a:lstStyle/>
        <a:p>
          <a:endParaRPr lang="en-US"/>
        </a:p>
      </dgm:t>
    </dgm:pt>
    <dgm:pt modelId="{714E9140-50F0-4DDF-89BE-F88AECAAD45F}">
      <dgm:prSet custT="1"/>
      <dgm:spPr/>
      <dgm:t>
        <a:bodyPr/>
        <a:lstStyle/>
        <a:p>
          <a:r>
            <a:rPr lang="en-US" sz="4400" dirty="0">
              <a:effectLst>
                <a:outerShdw blurRad="38100" dist="38100" dir="2700000" algn="tl">
                  <a:srgbClr val="000000">
                    <a:alpha val="43137"/>
                  </a:srgbClr>
                </a:outerShdw>
              </a:effectLst>
              <a:ea typeface="Aptos" panose="020B0004020202020204" pitchFamily="34" charset="0"/>
              <a:cs typeface="Times New Roman" panose="02020603050405020304" pitchFamily="18" charset="0"/>
            </a:rPr>
            <a:t>Longed for the wealth left behind and perished</a:t>
          </a:r>
          <a:endParaRPr lang="en-US" sz="4400" dirty="0"/>
        </a:p>
      </dgm:t>
    </dgm:pt>
    <dgm:pt modelId="{6FDF3103-DCFF-4DEC-B5B3-9FFA2B4BA384}" type="parTrans" cxnId="{78403F69-7CE3-4106-91D7-E97E1A922AAD}">
      <dgm:prSet/>
      <dgm:spPr/>
      <dgm:t>
        <a:bodyPr/>
        <a:lstStyle/>
        <a:p>
          <a:endParaRPr lang="en-US"/>
        </a:p>
      </dgm:t>
    </dgm:pt>
    <dgm:pt modelId="{D8C37B7A-0F00-4C94-8305-E38D100BF08A}" type="sibTrans" cxnId="{78403F69-7CE3-4106-91D7-E97E1A922AAD}">
      <dgm:prSet/>
      <dgm:spPr/>
      <dgm:t>
        <a:bodyPr/>
        <a:lstStyle/>
        <a:p>
          <a:endParaRPr lang="en-US"/>
        </a:p>
      </dgm:t>
    </dgm:pt>
    <dgm:pt modelId="{5534B139-53F6-4625-9228-BDEC884C220F}">
      <dgm:prSet custT="1"/>
      <dgm:spPr/>
      <dgm:t>
        <a:bodyPr/>
        <a:lstStyle/>
        <a:p>
          <a:r>
            <a:rPr lang="en-US" sz="4400" b="1" dirty="0" err="1">
              <a:effectLst>
                <a:outerShdw blurRad="38100" dist="38100" dir="2700000" algn="tl">
                  <a:srgbClr val="000000">
                    <a:alpha val="43137"/>
                  </a:srgbClr>
                </a:outerShdw>
              </a:effectLst>
              <a:ea typeface="Aptos" panose="020B0004020202020204" pitchFamily="34" charset="0"/>
              <a:cs typeface="Times New Roman" panose="02020603050405020304" pitchFamily="18" charset="0"/>
            </a:rPr>
            <a:t>Achan</a:t>
          </a:r>
          <a:endParaRPr lang="en-US" sz="4400" dirty="0"/>
        </a:p>
      </dgm:t>
    </dgm:pt>
    <dgm:pt modelId="{623F59A2-1BF9-463D-84BE-A23EE8FBFF8C}" type="parTrans" cxnId="{A90BA79D-7BD4-466B-8A41-C5BE1C473809}">
      <dgm:prSet/>
      <dgm:spPr/>
      <dgm:t>
        <a:bodyPr/>
        <a:lstStyle/>
        <a:p>
          <a:endParaRPr lang="en-US"/>
        </a:p>
      </dgm:t>
    </dgm:pt>
    <dgm:pt modelId="{9444AFCB-D48C-49A8-8539-A14E9753F84B}" type="sibTrans" cxnId="{A90BA79D-7BD4-466B-8A41-C5BE1C473809}">
      <dgm:prSet/>
      <dgm:spPr/>
      <dgm:t>
        <a:bodyPr/>
        <a:lstStyle/>
        <a:p>
          <a:endParaRPr lang="en-US"/>
        </a:p>
      </dgm:t>
    </dgm:pt>
    <dgm:pt modelId="{2E7BC56A-C8C7-4466-BCAE-886A97866988}">
      <dgm:prSet custT="1"/>
      <dgm:spPr/>
      <dgm:t>
        <a:bodyPr/>
        <a:lstStyle/>
        <a:p>
          <a:r>
            <a:rPr lang="en-US" sz="4400" dirty="0">
              <a:effectLst>
                <a:outerShdw blurRad="38100" dist="38100" dir="2700000" algn="tl">
                  <a:srgbClr val="000000">
                    <a:alpha val="43137"/>
                  </a:srgbClr>
                </a:outerShdw>
              </a:effectLst>
              <a:ea typeface="Aptos" panose="020B0004020202020204" pitchFamily="34" charset="0"/>
              <a:cs typeface="Times New Roman" panose="02020603050405020304" pitchFamily="18" charset="0"/>
            </a:rPr>
            <a:t>Took forbidden riches and faced death</a:t>
          </a:r>
          <a:endParaRPr lang="en-US" sz="4400" dirty="0"/>
        </a:p>
      </dgm:t>
    </dgm:pt>
    <dgm:pt modelId="{30CB2D26-824E-42A2-85E8-97C5C4451757}" type="parTrans" cxnId="{00AE8B36-264E-4762-948F-42295F41418F}">
      <dgm:prSet/>
      <dgm:spPr/>
      <dgm:t>
        <a:bodyPr/>
        <a:lstStyle/>
        <a:p>
          <a:endParaRPr lang="en-US"/>
        </a:p>
      </dgm:t>
    </dgm:pt>
    <dgm:pt modelId="{FA331590-0567-4467-91ED-46851D59BEBD}" type="sibTrans" cxnId="{00AE8B36-264E-4762-948F-42295F41418F}">
      <dgm:prSet/>
      <dgm:spPr/>
      <dgm:t>
        <a:bodyPr/>
        <a:lstStyle/>
        <a:p>
          <a:endParaRPr lang="en-US"/>
        </a:p>
      </dgm:t>
    </dgm:pt>
    <dgm:pt modelId="{54CA0908-F867-47CC-8C54-1C8C0790B06E}">
      <dgm:prSet custT="1"/>
      <dgm:spPr/>
      <dgm:t>
        <a:bodyPr/>
        <a:lstStyle/>
        <a:p>
          <a:pPr>
            <a:buSzPts val="1000"/>
            <a:buFont typeface="Symbol" panose="05050102010706020507" pitchFamily="18" charset="2"/>
            <a:buChar char=""/>
          </a:pPr>
          <a:r>
            <a:rPr lang="en-US" sz="4400" dirty="0">
              <a:effectLst>
                <a:outerShdw blurRad="38100" dist="38100" dir="2700000" algn="tl">
                  <a:srgbClr val="000000">
                    <a:alpha val="43137"/>
                  </a:srgbClr>
                </a:outerShdw>
              </a:effectLst>
              <a:ea typeface="Aptos" panose="020B0004020202020204" pitchFamily="34" charset="0"/>
              <a:cs typeface="Times New Roman" panose="02020603050405020304" pitchFamily="18" charset="0"/>
            </a:rPr>
            <a:t>Lied about money and suffered the consequences</a:t>
          </a:r>
          <a:endParaRPr lang="en-US" sz="4400" dirty="0"/>
        </a:p>
      </dgm:t>
    </dgm:pt>
    <dgm:pt modelId="{7AEC1062-D628-4E67-9E46-847638BFA8E4}" type="parTrans" cxnId="{8A87E609-2EE5-4E64-A951-9C7C17FAC629}">
      <dgm:prSet/>
      <dgm:spPr/>
      <dgm:t>
        <a:bodyPr/>
        <a:lstStyle/>
        <a:p>
          <a:endParaRPr lang="en-US"/>
        </a:p>
      </dgm:t>
    </dgm:pt>
    <dgm:pt modelId="{222DC42F-9A9B-4312-91A4-F6EC82C8A78A}" type="sibTrans" cxnId="{8A87E609-2EE5-4E64-A951-9C7C17FAC629}">
      <dgm:prSet/>
      <dgm:spPr/>
      <dgm:t>
        <a:bodyPr/>
        <a:lstStyle/>
        <a:p>
          <a:endParaRPr lang="en-US"/>
        </a:p>
      </dgm:t>
    </dgm:pt>
    <dgm:pt modelId="{A683774A-0701-4CA7-A439-291D28529757}">
      <dgm:prSet custT="1"/>
      <dgm:spPr/>
      <dgm:t>
        <a:bodyPr/>
        <a:lstStyle/>
        <a:p>
          <a:r>
            <a:rPr lang="en-US" sz="4400" b="1" dirty="0">
              <a:effectLst>
                <a:outerShdw blurRad="38100" dist="38100" dir="2700000" algn="tl">
                  <a:srgbClr val="000000">
                    <a:alpha val="43137"/>
                  </a:srgbClr>
                </a:outerShdw>
              </a:effectLst>
              <a:ea typeface="Aptos" panose="020B0004020202020204" pitchFamily="34" charset="0"/>
              <a:cs typeface="Times New Roman" panose="02020603050405020304" pitchFamily="18" charset="0"/>
            </a:rPr>
            <a:t>Ananias &amp; Sapphira</a:t>
          </a:r>
          <a:r>
            <a:rPr lang="en-US" sz="4400" dirty="0">
              <a:effectLst>
                <a:outerShdw blurRad="38100" dist="38100" dir="2700000" algn="tl">
                  <a:srgbClr val="000000">
                    <a:alpha val="43137"/>
                  </a:srgbClr>
                </a:outerShdw>
              </a:effectLst>
              <a:ea typeface="Aptos" panose="020B0004020202020204" pitchFamily="34" charset="0"/>
              <a:cs typeface="Times New Roman" panose="02020603050405020304" pitchFamily="18" charset="0"/>
            </a:rPr>
            <a:t> </a:t>
          </a:r>
          <a:endParaRPr lang="en-US" sz="4400" dirty="0"/>
        </a:p>
      </dgm:t>
    </dgm:pt>
    <dgm:pt modelId="{9267660B-CF1F-4584-9958-ECF9A47D94C6}" type="parTrans" cxnId="{F0BB33F7-A55E-4E03-85C8-F3F2B0FC73DA}">
      <dgm:prSet/>
      <dgm:spPr/>
      <dgm:t>
        <a:bodyPr/>
        <a:lstStyle/>
        <a:p>
          <a:endParaRPr lang="en-US"/>
        </a:p>
      </dgm:t>
    </dgm:pt>
    <dgm:pt modelId="{2FD93C85-2686-439C-B0A6-450B37D4C2DE}" type="sibTrans" cxnId="{F0BB33F7-A55E-4E03-85C8-F3F2B0FC73DA}">
      <dgm:prSet/>
      <dgm:spPr/>
      <dgm:t>
        <a:bodyPr/>
        <a:lstStyle/>
        <a:p>
          <a:endParaRPr lang="en-US"/>
        </a:p>
      </dgm:t>
    </dgm:pt>
    <dgm:pt modelId="{656298C4-0D7C-4CA9-914E-0444F5BEAEA0}" type="pres">
      <dgm:prSet presAssocID="{FC6263A3-B1F8-4E73-814E-27BCAA2F4DCB}" presName="Name0" presStyleCnt="0">
        <dgm:presLayoutVars>
          <dgm:dir/>
          <dgm:animLvl val="lvl"/>
          <dgm:resizeHandles val="exact"/>
        </dgm:presLayoutVars>
      </dgm:prSet>
      <dgm:spPr/>
    </dgm:pt>
    <dgm:pt modelId="{CA96D004-BDB9-494D-BA12-E2CB9CF87F63}" type="pres">
      <dgm:prSet presAssocID="{E3DE1EB8-2E15-4B8B-ABF2-E2D546A0E99E}" presName="linNode" presStyleCnt="0"/>
      <dgm:spPr/>
    </dgm:pt>
    <dgm:pt modelId="{1C9DCD49-943A-4B3F-A81C-268C5614A59A}" type="pres">
      <dgm:prSet presAssocID="{E3DE1EB8-2E15-4B8B-ABF2-E2D546A0E99E}" presName="parentText" presStyleLbl="alignNode1" presStyleIdx="0" presStyleCnt="4" custScaleX="123321" custLinFactNeighborX="893" custLinFactNeighborY="-671">
        <dgm:presLayoutVars>
          <dgm:chMax val="1"/>
          <dgm:bulletEnabled/>
        </dgm:presLayoutVars>
      </dgm:prSet>
      <dgm:spPr/>
    </dgm:pt>
    <dgm:pt modelId="{0359D361-B4EB-4686-82BC-9F45A44ED17A}" type="pres">
      <dgm:prSet presAssocID="{E3DE1EB8-2E15-4B8B-ABF2-E2D546A0E99E}" presName="descendantText" presStyleLbl="alignAccFollowNode1" presStyleIdx="0" presStyleCnt="4" custScaleX="92752" custLinFactNeighborX="4288">
        <dgm:presLayoutVars>
          <dgm:bulletEnabled/>
        </dgm:presLayoutVars>
      </dgm:prSet>
      <dgm:spPr/>
    </dgm:pt>
    <dgm:pt modelId="{B61E72DD-3245-4C9F-91F0-7CC305D031C5}" type="pres">
      <dgm:prSet presAssocID="{3020B612-7A4E-4EAD-95CA-4615DB93408E}" presName="sp" presStyleCnt="0"/>
      <dgm:spPr/>
    </dgm:pt>
    <dgm:pt modelId="{B0B50527-0377-410C-8B49-9A4329429689}" type="pres">
      <dgm:prSet presAssocID="{AE17517F-D9B2-48EE-B0D0-16E49ABEC33E}" presName="linNode" presStyleCnt="0"/>
      <dgm:spPr/>
    </dgm:pt>
    <dgm:pt modelId="{90626DA5-B035-40A2-88F0-ABF15FFEC84E}" type="pres">
      <dgm:prSet presAssocID="{AE17517F-D9B2-48EE-B0D0-16E49ABEC33E}" presName="parentText" presStyleLbl="alignNode1" presStyleIdx="1" presStyleCnt="4" custScaleX="137712">
        <dgm:presLayoutVars>
          <dgm:chMax val="1"/>
          <dgm:bulletEnabled/>
        </dgm:presLayoutVars>
      </dgm:prSet>
      <dgm:spPr/>
    </dgm:pt>
    <dgm:pt modelId="{07FB3810-F302-4C8A-95CB-86EA924F9DE8}" type="pres">
      <dgm:prSet presAssocID="{AE17517F-D9B2-48EE-B0D0-16E49ABEC33E}" presName="descendantText" presStyleLbl="alignAccFollowNode1" presStyleIdx="1" presStyleCnt="4">
        <dgm:presLayoutVars>
          <dgm:bulletEnabled/>
        </dgm:presLayoutVars>
      </dgm:prSet>
      <dgm:spPr/>
    </dgm:pt>
    <dgm:pt modelId="{87D92B88-D96C-4E2B-AD78-934E57AA3BD9}" type="pres">
      <dgm:prSet presAssocID="{F9A4B2F4-44C0-47C7-8D63-2687657CC8C3}" presName="sp" presStyleCnt="0"/>
      <dgm:spPr/>
    </dgm:pt>
    <dgm:pt modelId="{1751010E-F446-42F7-B7D9-E2E21F68939A}" type="pres">
      <dgm:prSet presAssocID="{5534B139-53F6-4625-9228-BDEC884C220F}" presName="linNode" presStyleCnt="0"/>
      <dgm:spPr/>
    </dgm:pt>
    <dgm:pt modelId="{9F30BD30-3B1F-4C28-95BC-CF9D0A2F7DFF}" type="pres">
      <dgm:prSet presAssocID="{5534B139-53F6-4625-9228-BDEC884C220F}" presName="parentText" presStyleLbl="alignNode1" presStyleIdx="2" presStyleCnt="4" custScaleX="137712">
        <dgm:presLayoutVars>
          <dgm:chMax val="1"/>
          <dgm:bulletEnabled/>
        </dgm:presLayoutVars>
      </dgm:prSet>
      <dgm:spPr/>
    </dgm:pt>
    <dgm:pt modelId="{236BAA97-B933-40BE-8AF1-FF9EDAAABB05}" type="pres">
      <dgm:prSet presAssocID="{5534B139-53F6-4625-9228-BDEC884C220F}" presName="descendantText" presStyleLbl="alignAccFollowNode1" presStyleIdx="2" presStyleCnt="4">
        <dgm:presLayoutVars>
          <dgm:bulletEnabled/>
        </dgm:presLayoutVars>
      </dgm:prSet>
      <dgm:spPr/>
    </dgm:pt>
    <dgm:pt modelId="{50AB44E9-A50A-43F1-9B99-7FD1858842EF}" type="pres">
      <dgm:prSet presAssocID="{9444AFCB-D48C-49A8-8539-A14E9753F84B}" presName="sp" presStyleCnt="0"/>
      <dgm:spPr/>
    </dgm:pt>
    <dgm:pt modelId="{7A4EB3B1-939E-42C4-A1F4-2D7BA3A4D6A1}" type="pres">
      <dgm:prSet presAssocID="{A683774A-0701-4CA7-A439-291D28529757}" presName="linNode" presStyleCnt="0"/>
      <dgm:spPr/>
    </dgm:pt>
    <dgm:pt modelId="{4C0E6695-B2A6-4A9A-971B-E062D88DE3C2}" type="pres">
      <dgm:prSet presAssocID="{A683774A-0701-4CA7-A439-291D28529757}" presName="parentText" presStyleLbl="alignNode1" presStyleIdx="3" presStyleCnt="4" custScaleX="137712">
        <dgm:presLayoutVars>
          <dgm:chMax val="1"/>
          <dgm:bulletEnabled/>
        </dgm:presLayoutVars>
      </dgm:prSet>
      <dgm:spPr/>
    </dgm:pt>
    <dgm:pt modelId="{F54319A9-30FB-41C6-ADA8-67F4CFABF6D6}" type="pres">
      <dgm:prSet presAssocID="{A683774A-0701-4CA7-A439-291D28529757}" presName="descendantText" presStyleLbl="alignAccFollowNode1" presStyleIdx="3" presStyleCnt="4">
        <dgm:presLayoutVars>
          <dgm:bulletEnabled/>
        </dgm:presLayoutVars>
      </dgm:prSet>
      <dgm:spPr/>
    </dgm:pt>
  </dgm:ptLst>
  <dgm:cxnLst>
    <dgm:cxn modelId="{87D84F00-8D14-45A2-9656-2D9CDECEF9EE}" type="presOf" srcId="{B6DECA92-2861-4640-83DF-EEFB4D2F03EA}" destId="{0359D361-B4EB-4686-82BC-9F45A44ED17A}" srcOrd="0" destOrd="0" presId="urn:microsoft.com/office/officeart/2016/7/layout/VerticalSolidActionList"/>
    <dgm:cxn modelId="{B3CCF208-4B11-4AF2-AB74-92CA9DCFECD4}" srcId="{E3DE1EB8-2E15-4B8B-ABF2-E2D546A0E99E}" destId="{B6DECA92-2861-4640-83DF-EEFB4D2F03EA}" srcOrd="0" destOrd="0" parTransId="{C60DE240-32C2-4FC4-A9B2-1E0DFC70D406}" sibTransId="{6DB9BFCD-C9EB-47A8-836F-F6DB16253E33}"/>
    <dgm:cxn modelId="{8A87E609-2EE5-4E64-A951-9C7C17FAC629}" srcId="{A683774A-0701-4CA7-A439-291D28529757}" destId="{54CA0908-F867-47CC-8C54-1C8C0790B06E}" srcOrd="0" destOrd="0" parTransId="{7AEC1062-D628-4E67-9E46-847638BFA8E4}" sibTransId="{222DC42F-9A9B-4312-91A4-F6EC82C8A78A}"/>
    <dgm:cxn modelId="{CE159023-9647-41B5-B7B3-1F0302FFEF38}" type="presOf" srcId="{FC6263A3-B1F8-4E73-814E-27BCAA2F4DCB}" destId="{656298C4-0D7C-4CA9-914E-0444F5BEAEA0}" srcOrd="0" destOrd="0" presId="urn:microsoft.com/office/officeart/2016/7/layout/VerticalSolidActionList"/>
    <dgm:cxn modelId="{D545A824-891C-489F-B7B1-CD44413A7C45}" type="presOf" srcId="{5534B139-53F6-4625-9228-BDEC884C220F}" destId="{9F30BD30-3B1F-4C28-95BC-CF9D0A2F7DFF}" srcOrd="0" destOrd="0" presId="urn:microsoft.com/office/officeart/2016/7/layout/VerticalSolidActionList"/>
    <dgm:cxn modelId="{B0F99E2B-4B16-4596-9540-21A6A6922B72}" srcId="{FC6263A3-B1F8-4E73-814E-27BCAA2F4DCB}" destId="{E3DE1EB8-2E15-4B8B-ABF2-E2D546A0E99E}" srcOrd="0" destOrd="0" parTransId="{5088CBBB-DEEF-49EA-8437-8C285DE3AB13}" sibTransId="{3020B612-7A4E-4EAD-95CA-4615DB93408E}"/>
    <dgm:cxn modelId="{17203934-3573-4950-BFA1-A4F2C1C60050}" type="presOf" srcId="{54CA0908-F867-47CC-8C54-1C8C0790B06E}" destId="{F54319A9-30FB-41C6-ADA8-67F4CFABF6D6}" srcOrd="0" destOrd="0" presId="urn:microsoft.com/office/officeart/2016/7/layout/VerticalSolidActionList"/>
    <dgm:cxn modelId="{00AE8B36-264E-4762-948F-42295F41418F}" srcId="{5534B139-53F6-4625-9228-BDEC884C220F}" destId="{2E7BC56A-C8C7-4466-BCAE-886A97866988}" srcOrd="0" destOrd="0" parTransId="{30CB2D26-824E-42A2-85E8-97C5C4451757}" sibTransId="{FA331590-0567-4467-91ED-46851D59BEBD}"/>
    <dgm:cxn modelId="{F93F4063-3DA7-4839-A71B-A80973305708}" type="presOf" srcId="{E3DE1EB8-2E15-4B8B-ABF2-E2D546A0E99E}" destId="{1C9DCD49-943A-4B3F-A81C-268C5614A59A}" srcOrd="0" destOrd="0" presId="urn:microsoft.com/office/officeart/2016/7/layout/VerticalSolidActionList"/>
    <dgm:cxn modelId="{78403F69-7CE3-4106-91D7-E97E1A922AAD}" srcId="{AE17517F-D9B2-48EE-B0D0-16E49ABEC33E}" destId="{714E9140-50F0-4DDF-89BE-F88AECAAD45F}" srcOrd="0" destOrd="0" parTransId="{6FDF3103-DCFF-4DEC-B5B3-9FFA2B4BA384}" sibTransId="{D8C37B7A-0F00-4C94-8305-E38D100BF08A}"/>
    <dgm:cxn modelId="{A90BA79D-7BD4-466B-8A41-C5BE1C473809}" srcId="{FC6263A3-B1F8-4E73-814E-27BCAA2F4DCB}" destId="{5534B139-53F6-4625-9228-BDEC884C220F}" srcOrd="2" destOrd="0" parTransId="{623F59A2-1BF9-463D-84BE-A23EE8FBFF8C}" sibTransId="{9444AFCB-D48C-49A8-8539-A14E9753F84B}"/>
    <dgm:cxn modelId="{8F9BF9BE-3F2D-4519-BA6C-64EF9670C995}" srcId="{FC6263A3-B1F8-4E73-814E-27BCAA2F4DCB}" destId="{AE17517F-D9B2-48EE-B0D0-16E49ABEC33E}" srcOrd="1" destOrd="0" parTransId="{CFD1C961-D1F2-493E-9EC4-B3C1D7AD0C77}" sibTransId="{F9A4B2F4-44C0-47C7-8D63-2687657CC8C3}"/>
    <dgm:cxn modelId="{8FE760D0-3524-4E50-BB43-670CECAC067D}" type="presOf" srcId="{A683774A-0701-4CA7-A439-291D28529757}" destId="{4C0E6695-B2A6-4A9A-971B-E062D88DE3C2}" srcOrd="0" destOrd="0" presId="urn:microsoft.com/office/officeart/2016/7/layout/VerticalSolidActionList"/>
    <dgm:cxn modelId="{320F77EA-BBE3-4AD9-B6B9-661433E31AC0}" type="presOf" srcId="{AE17517F-D9B2-48EE-B0D0-16E49ABEC33E}" destId="{90626DA5-B035-40A2-88F0-ABF15FFEC84E}" srcOrd="0" destOrd="0" presId="urn:microsoft.com/office/officeart/2016/7/layout/VerticalSolidActionList"/>
    <dgm:cxn modelId="{5554B4EE-033F-410F-BAFE-BF2FA5747C5B}" type="presOf" srcId="{2E7BC56A-C8C7-4466-BCAE-886A97866988}" destId="{236BAA97-B933-40BE-8AF1-FF9EDAAABB05}" srcOrd="0" destOrd="0" presId="urn:microsoft.com/office/officeart/2016/7/layout/VerticalSolidActionList"/>
    <dgm:cxn modelId="{F0BB33F7-A55E-4E03-85C8-F3F2B0FC73DA}" srcId="{FC6263A3-B1F8-4E73-814E-27BCAA2F4DCB}" destId="{A683774A-0701-4CA7-A439-291D28529757}" srcOrd="3" destOrd="0" parTransId="{9267660B-CF1F-4584-9958-ECF9A47D94C6}" sibTransId="{2FD93C85-2686-439C-B0A6-450B37D4C2DE}"/>
    <dgm:cxn modelId="{C39DC5F8-3C0E-4F6E-8418-155D9011E221}" type="presOf" srcId="{714E9140-50F0-4DDF-89BE-F88AECAAD45F}" destId="{07FB3810-F302-4C8A-95CB-86EA924F9DE8}" srcOrd="0" destOrd="0" presId="urn:microsoft.com/office/officeart/2016/7/layout/VerticalSolidActionList"/>
    <dgm:cxn modelId="{2EE24707-2071-4216-A240-86B4A91D2B96}" type="presParOf" srcId="{656298C4-0D7C-4CA9-914E-0444F5BEAEA0}" destId="{CA96D004-BDB9-494D-BA12-E2CB9CF87F63}" srcOrd="0" destOrd="0" presId="urn:microsoft.com/office/officeart/2016/7/layout/VerticalSolidActionList"/>
    <dgm:cxn modelId="{50D3B9FF-ABC2-4781-A567-8373A85CF6B1}" type="presParOf" srcId="{CA96D004-BDB9-494D-BA12-E2CB9CF87F63}" destId="{1C9DCD49-943A-4B3F-A81C-268C5614A59A}" srcOrd="0" destOrd="0" presId="urn:microsoft.com/office/officeart/2016/7/layout/VerticalSolidActionList"/>
    <dgm:cxn modelId="{3E52DACA-4F41-4386-B24C-B18A493EDC0B}" type="presParOf" srcId="{CA96D004-BDB9-494D-BA12-E2CB9CF87F63}" destId="{0359D361-B4EB-4686-82BC-9F45A44ED17A}" srcOrd="1" destOrd="0" presId="urn:microsoft.com/office/officeart/2016/7/layout/VerticalSolidActionList"/>
    <dgm:cxn modelId="{9D670AD5-D484-4443-B553-888E5F155BB2}" type="presParOf" srcId="{656298C4-0D7C-4CA9-914E-0444F5BEAEA0}" destId="{B61E72DD-3245-4C9F-91F0-7CC305D031C5}" srcOrd="1" destOrd="0" presId="urn:microsoft.com/office/officeart/2016/7/layout/VerticalSolidActionList"/>
    <dgm:cxn modelId="{8E4ADF1D-C4D8-42CE-B203-421A7EDD25A6}" type="presParOf" srcId="{656298C4-0D7C-4CA9-914E-0444F5BEAEA0}" destId="{B0B50527-0377-410C-8B49-9A4329429689}" srcOrd="2" destOrd="0" presId="urn:microsoft.com/office/officeart/2016/7/layout/VerticalSolidActionList"/>
    <dgm:cxn modelId="{C6D80858-83CE-4CFB-BA14-550ECE674B67}" type="presParOf" srcId="{B0B50527-0377-410C-8B49-9A4329429689}" destId="{90626DA5-B035-40A2-88F0-ABF15FFEC84E}" srcOrd="0" destOrd="0" presId="urn:microsoft.com/office/officeart/2016/7/layout/VerticalSolidActionList"/>
    <dgm:cxn modelId="{C3F353D6-F936-4444-81CF-86FECD5A909D}" type="presParOf" srcId="{B0B50527-0377-410C-8B49-9A4329429689}" destId="{07FB3810-F302-4C8A-95CB-86EA924F9DE8}" srcOrd="1" destOrd="0" presId="urn:microsoft.com/office/officeart/2016/7/layout/VerticalSolidActionList"/>
    <dgm:cxn modelId="{0F24D8EF-1AB8-4B98-AEB9-0611FEE1CF5C}" type="presParOf" srcId="{656298C4-0D7C-4CA9-914E-0444F5BEAEA0}" destId="{87D92B88-D96C-4E2B-AD78-934E57AA3BD9}" srcOrd="3" destOrd="0" presId="urn:microsoft.com/office/officeart/2016/7/layout/VerticalSolidActionList"/>
    <dgm:cxn modelId="{1642E19B-78A4-4D15-97DA-4196595B38EB}" type="presParOf" srcId="{656298C4-0D7C-4CA9-914E-0444F5BEAEA0}" destId="{1751010E-F446-42F7-B7D9-E2E21F68939A}" srcOrd="4" destOrd="0" presId="urn:microsoft.com/office/officeart/2016/7/layout/VerticalSolidActionList"/>
    <dgm:cxn modelId="{BC5214B7-7731-491B-8B82-6BE0894FA3AF}" type="presParOf" srcId="{1751010E-F446-42F7-B7D9-E2E21F68939A}" destId="{9F30BD30-3B1F-4C28-95BC-CF9D0A2F7DFF}" srcOrd="0" destOrd="0" presId="urn:microsoft.com/office/officeart/2016/7/layout/VerticalSolidActionList"/>
    <dgm:cxn modelId="{CEE7B5DB-C048-4BF4-B746-36FCBE38EFCA}" type="presParOf" srcId="{1751010E-F446-42F7-B7D9-E2E21F68939A}" destId="{236BAA97-B933-40BE-8AF1-FF9EDAAABB05}" srcOrd="1" destOrd="0" presId="urn:microsoft.com/office/officeart/2016/7/layout/VerticalSolidActionList"/>
    <dgm:cxn modelId="{EE7A26A0-2729-4A26-AE2E-61818602D583}" type="presParOf" srcId="{656298C4-0D7C-4CA9-914E-0444F5BEAEA0}" destId="{50AB44E9-A50A-43F1-9B99-7FD1858842EF}" srcOrd="5" destOrd="0" presId="urn:microsoft.com/office/officeart/2016/7/layout/VerticalSolidActionList"/>
    <dgm:cxn modelId="{BFC43B15-9684-4526-84C7-D7003E24D9A3}" type="presParOf" srcId="{656298C4-0D7C-4CA9-914E-0444F5BEAEA0}" destId="{7A4EB3B1-939E-42C4-A1F4-2D7BA3A4D6A1}" srcOrd="6" destOrd="0" presId="urn:microsoft.com/office/officeart/2016/7/layout/VerticalSolidActionList"/>
    <dgm:cxn modelId="{C26972AE-A469-4147-8493-DC511F1DD4C7}" type="presParOf" srcId="{7A4EB3B1-939E-42C4-A1F4-2D7BA3A4D6A1}" destId="{4C0E6695-B2A6-4A9A-971B-E062D88DE3C2}" srcOrd="0" destOrd="0" presId="urn:microsoft.com/office/officeart/2016/7/layout/VerticalSolidActionList"/>
    <dgm:cxn modelId="{DBF2A5BD-DB13-465E-AC36-6026D3A32C9D}" type="presParOf" srcId="{7A4EB3B1-939E-42C4-A1F4-2D7BA3A4D6A1}" destId="{F54319A9-30FB-41C6-ADA8-67F4CFABF6D6}" srcOrd="1" destOrd="0" presId="urn:microsoft.com/office/officeart/2016/7/layout/VerticalSolidAction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359D361-B4EB-4686-82BC-9F45A44ED17A}">
      <dsp:nvSpPr>
        <dsp:cNvPr id="0" name=""/>
        <dsp:cNvSpPr/>
      </dsp:nvSpPr>
      <dsp:spPr>
        <a:xfrm>
          <a:off x="2840417" y="3999"/>
          <a:ext cx="8255076" cy="2071531"/>
        </a:xfrm>
        <a:prstGeom prst="rect">
          <a:avLst/>
        </a:prstGeom>
        <a:solidFill>
          <a:schemeClr val="accent5">
            <a:tint val="40000"/>
            <a:alpha val="90000"/>
            <a:hueOff val="0"/>
            <a:satOff val="0"/>
            <a:lumOff val="0"/>
            <a:alphaOff val="0"/>
          </a:schemeClr>
        </a:solidFill>
        <a:ln w="9525" cap="flat" cmpd="sng" algn="ctr">
          <a:solidFill>
            <a:schemeClr val="accent5">
              <a:tint val="40000"/>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72688" tIns="526169" rIns="172688" bIns="526169" numCol="1" spcCol="1270" anchor="ctr" anchorCtr="0">
          <a:noAutofit/>
        </a:bodyPr>
        <a:lstStyle/>
        <a:p>
          <a:pPr marL="0" lvl="0" indent="0" algn="l" defTabSz="1955800">
            <a:lnSpc>
              <a:spcPct val="90000"/>
            </a:lnSpc>
            <a:spcBef>
              <a:spcPct val="0"/>
            </a:spcBef>
            <a:spcAft>
              <a:spcPct val="35000"/>
            </a:spcAft>
            <a:buNone/>
          </a:pPr>
          <a:r>
            <a:rPr lang="en-US" sz="4400" kern="1200" dirty="0">
              <a:effectLst>
                <a:outerShdw blurRad="38100" dist="38100" dir="2700000" algn="tl">
                  <a:srgbClr val="000000">
                    <a:alpha val="43137"/>
                  </a:srgbClr>
                </a:outerShdw>
              </a:effectLst>
              <a:ea typeface="Aptos" panose="020B0004020202020204" pitchFamily="34" charset="0"/>
              <a:cs typeface="Times New Roman" panose="02020603050405020304" pitchFamily="18" charset="0"/>
            </a:rPr>
            <a:t>Betrayed Jesus for silver and in the end, he didn’t enjoy the money</a:t>
          </a:r>
          <a:endParaRPr lang="en-US" sz="4400" kern="1200" dirty="0"/>
        </a:p>
      </dsp:txBody>
      <dsp:txXfrm>
        <a:off x="2840417" y="3999"/>
        <a:ext cx="8255076" cy="2071531"/>
      </dsp:txXfrm>
    </dsp:sp>
    <dsp:sp modelId="{1C9DCD49-943A-4B3F-A81C-268C5614A59A}">
      <dsp:nvSpPr>
        <dsp:cNvPr id="0" name=""/>
        <dsp:cNvSpPr/>
      </dsp:nvSpPr>
      <dsp:spPr>
        <a:xfrm>
          <a:off x="80545" y="0"/>
          <a:ext cx="2743941" cy="2071531"/>
        </a:xfrm>
        <a:prstGeom prst="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w="9525" cap="flat" cmpd="sng" algn="ctr">
          <a:solidFill>
            <a:schemeClr val="accent5">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17742" tIns="204621" rIns="117742" bIns="204621" numCol="1" spcCol="1270" anchor="ctr" anchorCtr="0">
          <a:noAutofit/>
        </a:bodyPr>
        <a:lstStyle/>
        <a:p>
          <a:pPr marL="0" lvl="0" indent="0" algn="ctr" defTabSz="1955800">
            <a:lnSpc>
              <a:spcPct val="90000"/>
            </a:lnSpc>
            <a:spcBef>
              <a:spcPct val="0"/>
            </a:spcBef>
            <a:spcAft>
              <a:spcPct val="35000"/>
            </a:spcAft>
            <a:buNone/>
          </a:pPr>
          <a:r>
            <a:rPr lang="en-US" sz="4400" b="1" kern="1200" dirty="0">
              <a:effectLst>
                <a:outerShdw blurRad="38100" dist="38100" dir="2700000" algn="tl">
                  <a:srgbClr val="000000">
                    <a:alpha val="43137"/>
                  </a:srgbClr>
                </a:outerShdw>
              </a:effectLst>
              <a:ea typeface="Aptos" panose="020B0004020202020204" pitchFamily="34" charset="0"/>
              <a:cs typeface="Times New Roman" panose="02020603050405020304" pitchFamily="18" charset="0"/>
            </a:rPr>
            <a:t>Judas</a:t>
          </a:r>
          <a:endParaRPr lang="en-US" sz="4400" kern="1200" dirty="0"/>
        </a:p>
      </dsp:txBody>
      <dsp:txXfrm>
        <a:off x="80545" y="0"/>
        <a:ext cx="2743941" cy="2071531"/>
      </dsp:txXfrm>
    </dsp:sp>
    <dsp:sp modelId="{07FB3810-F302-4C8A-95CB-86EA924F9DE8}">
      <dsp:nvSpPr>
        <dsp:cNvPr id="0" name=""/>
        <dsp:cNvSpPr/>
      </dsp:nvSpPr>
      <dsp:spPr>
        <a:xfrm>
          <a:off x="2849765" y="2199822"/>
          <a:ext cx="8274367" cy="2071531"/>
        </a:xfrm>
        <a:prstGeom prst="rect">
          <a:avLst/>
        </a:prstGeom>
        <a:solidFill>
          <a:schemeClr val="accent5">
            <a:tint val="40000"/>
            <a:alpha val="90000"/>
            <a:hueOff val="-3580161"/>
            <a:satOff val="16084"/>
            <a:lumOff val="1106"/>
            <a:alphaOff val="0"/>
          </a:schemeClr>
        </a:solidFill>
        <a:ln w="9525" cap="flat" cmpd="sng" algn="ctr">
          <a:solidFill>
            <a:schemeClr val="accent5">
              <a:tint val="40000"/>
              <a:alpha val="90000"/>
              <a:hueOff val="-3580161"/>
              <a:satOff val="16084"/>
              <a:lumOff val="1106"/>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60546" tIns="526169" rIns="160546" bIns="526169" numCol="1" spcCol="1270" anchor="ctr" anchorCtr="0">
          <a:noAutofit/>
        </a:bodyPr>
        <a:lstStyle/>
        <a:p>
          <a:pPr marL="0" lvl="0" indent="0" algn="l" defTabSz="1955800">
            <a:lnSpc>
              <a:spcPct val="90000"/>
            </a:lnSpc>
            <a:spcBef>
              <a:spcPct val="0"/>
            </a:spcBef>
            <a:spcAft>
              <a:spcPct val="35000"/>
            </a:spcAft>
            <a:buNone/>
          </a:pPr>
          <a:r>
            <a:rPr lang="en-US" sz="4400" kern="1200" dirty="0">
              <a:effectLst>
                <a:outerShdw blurRad="38100" dist="38100" dir="2700000" algn="tl">
                  <a:srgbClr val="000000">
                    <a:alpha val="43137"/>
                  </a:srgbClr>
                </a:outerShdw>
              </a:effectLst>
              <a:ea typeface="Aptos" panose="020B0004020202020204" pitchFamily="34" charset="0"/>
              <a:cs typeface="Times New Roman" panose="02020603050405020304" pitchFamily="18" charset="0"/>
            </a:rPr>
            <a:t>Longed for the wealth left behind and perished</a:t>
          </a:r>
          <a:endParaRPr lang="en-US" sz="4400" kern="1200" dirty="0"/>
        </a:p>
      </dsp:txBody>
      <dsp:txXfrm>
        <a:off x="2849765" y="2199822"/>
        <a:ext cx="8274367" cy="2071531"/>
      </dsp:txXfrm>
    </dsp:sp>
    <dsp:sp modelId="{90626DA5-B035-40A2-88F0-ABF15FFEC84E}">
      <dsp:nvSpPr>
        <dsp:cNvPr id="0" name=""/>
        <dsp:cNvSpPr/>
      </dsp:nvSpPr>
      <dsp:spPr>
        <a:xfrm>
          <a:off x="1066" y="2199822"/>
          <a:ext cx="2848699" cy="2071531"/>
        </a:xfrm>
        <a:prstGeom prst="rect">
          <a:avLst/>
        </a:prstGeom>
        <a:gradFill rotWithShape="0">
          <a:gsLst>
            <a:gs pos="0">
              <a:schemeClr val="accent5">
                <a:hueOff val="-3311292"/>
                <a:satOff val="13270"/>
                <a:lumOff val="2876"/>
                <a:alphaOff val="0"/>
                <a:shade val="51000"/>
                <a:satMod val="130000"/>
              </a:schemeClr>
            </a:gs>
            <a:gs pos="80000">
              <a:schemeClr val="accent5">
                <a:hueOff val="-3311292"/>
                <a:satOff val="13270"/>
                <a:lumOff val="2876"/>
                <a:alphaOff val="0"/>
                <a:shade val="93000"/>
                <a:satMod val="130000"/>
              </a:schemeClr>
            </a:gs>
            <a:gs pos="100000">
              <a:schemeClr val="accent5">
                <a:hueOff val="-3311292"/>
                <a:satOff val="13270"/>
                <a:lumOff val="2876"/>
                <a:alphaOff val="0"/>
                <a:shade val="94000"/>
                <a:satMod val="135000"/>
              </a:schemeClr>
            </a:gs>
          </a:gsLst>
          <a:lin ang="16200000" scaled="0"/>
        </a:gradFill>
        <a:ln w="9525" cap="flat" cmpd="sng" algn="ctr">
          <a:solidFill>
            <a:schemeClr val="accent5">
              <a:hueOff val="-3311292"/>
              <a:satOff val="13270"/>
              <a:lumOff val="2876"/>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09463" tIns="204621" rIns="109463" bIns="204621" numCol="1" spcCol="1270" anchor="ctr" anchorCtr="0">
          <a:noAutofit/>
        </a:bodyPr>
        <a:lstStyle/>
        <a:p>
          <a:pPr marL="0" lvl="0" indent="0" algn="ctr" defTabSz="1955800">
            <a:lnSpc>
              <a:spcPct val="90000"/>
            </a:lnSpc>
            <a:spcBef>
              <a:spcPct val="0"/>
            </a:spcBef>
            <a:spcAft>
              <a:spcPct val="35000"/>
            </a:spcAft>
            <a:buNone/>
          </a:pPr>
          <a:r>
            <a:rPr lang="en-US" sz="4400" b="1" kern="1200" dirty="0">
              <a:effectLst>
                <a:outerShdw blurRad="38100" dist="38100" dir="2700000" algn="tl">
                  <a:srgbClr val="000000">
                    <a:alpha val="43137"/>
                  </a:srgbClr>
                </a:outerShdw>
              </a:effectLst>
              <a:ea typeface="Aptos" panose="020B0004020202020204" pitchFamily="34" charset="0"/>
              <a:cs typeface="Times New Roman" panose="02020603050405020304" pitchFamily="18" charset="0"/>
            </a:rPr>
            <a:t>Lot’s wife</a:t>
          </a:r>
          <a:endParaRPr lang="en-US" sz="4400" kern="1200" dirty="0"/>
        </a:p>
      </dsp:txBody>
      <dsp:txXfrm>
        <a:off x="1066" y="2199822"/>
        <a:ext cx="2848699" cy="2071531"/>
      </dsp:txXfrm>
    </dsp:sp>
    <dsp:sp modelId="{236BAA97-B933-40BE-8AF1-FF9EDAAABB05}">
      <dsp:nvSpPr>
        <dsp:cNvPr id="0" name=""/>
        <dsp:cNvSpPr/>
      </dsp:nvSpPr>
      <dsp:spPr>
        <a:xfrm>
          <a:off x="2849765" y="4395645"/>
          <a:ext cx="8274367" cy="2071531"/>
        </a:xfrm>
        <a:prstGeom prst="rect">
          <a:avLst/>
        </a:prstGeom>
        <a:solidFill>
          <a:schemeClr val="accent5">
            <a:tint val="40000"/>
            <a:alpha val="90000"/>
            <a:hueOff val="-7160321"/>
            <a:satOff val="32169"/>
            <a:lumOff val="2211"/>
            <a:alphaOff val="0"/>
          </a:schemeClr>
        </a:solidFill>
        <a:ln w="9525" cap="flat" cmpd="sng" algn="ctr">
          <a:solidFill>
            <a:schemeClr val="accent5">
              <a:tint val="40000"/>
              <a:alpha val="90000"/>
              <a:hueOff val="-7160321"/>
              <a:satOff val="32169"/>
              <a:lumOff val="2211"/>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60546" tIns="526169" rIns="160546" bIns="526169" numCol="1" spcCol="1270" anchor="ctr" anchorCtr="0">
          <a:noAutofit/>
        </a:bodyPr>
        <a:lstStyle/>
        <a:p>
          <a:pPr marL="0" lvl="0" indent="0" algn="l" defTabSz="1955800">
            <a:lnSpc>
              <a:spcPct val="90000"/>
            </a:lnSpc>
            <a:spcBef>
              <a:spcPct val="0"/>
            </a:spcBef>
            <a:spcAft>
              <a:spcPct val="35000"/>
            </a:spcAft>
            <a:buNone/>
          </a:pPr>
          <a:r>
            <a:rPr lang="en-US" sz="4400" kern="1200" dirty="0">
              <a:effectLst>
                <a:outerShdw blurRad="38100" dist="38100" dir="2700000" algn="tl">
                  <a:srgbClr val="000000">
                    <a:alpha val="43137"/>
                  </a:srgbClr>
                </a:outerShdw>
              </a:effectLst>
              <a:ea typeface="Aptos" panose="020B0004020202020204" pitchFamily="34" charset="0"/>
              <a:cs typeface="Times New Roman" panose="02020603050405020304" pitchFamily="18" charset="0"/>
            </a:rPr>
            <a:t>Took forbidden riches and faced death</a:t>
          </a:r>
          <a:endParaRPr lang="en-US" sz="4400" kern="1200" dirty="0"/>
        </a:p>
      </dsp:txBody>
      <dsp:txXfrm>
        <a:off x="2849765" y="4395645"/>
        <a:ext cx="8274367" cy="2071531"/>
      </dsp:txXfrm>
    </dsp:sp>
    <dsp:sp modelId="{9F30BD30-3B1F-4C28-95BC-CF9D0A2F7DFF}">
      <dsp:nvSpPr>
        <dsp:cNvPr id="0" name=""/>
        <dsp:cNvSpPr/>
      </dsp:nvSpPr>
      <dsp:spPr>
        <a:xfrm>
          <a:off x="1066" y="4395645"/>
          <a:ext cx="2848699" cy="2071531"/>
        </a:xfrm>
        <a:prstGeom prst="rect">
          <a:avLst/>
        </a:prstGeom>
        <a:gradFill rotWithShape="0">
          <a:gsLst>
            <a:gs pos="0">
              <a:schemeClr val="accent5">
                <a:hueOff val="-6622584"/>
                <a:satOff val="26541"/>
                <a:lumOff val="5752"/>
                <a:alphaOff val="0"/>
                <a:shade val="51000"/>
                <a:satMod val="130000"/>
              </a:schemeClr>
            </a:gs>
            <a:gs pos="80000">
              <a:schemeClr val="accent5">
                <a:hueOff val="-6622584"/>
                <a:satOff val="26541"/>
                <a:lumOff val="5752"/>
                <a:alphaOff val="0"/>
                <a:shade val="93000"/>
                <a:satMod val="130000"/>
              </a:schemeClr>
            </a:gs>
            <a:gs pos="100000">
              <a:schemeClr val="accent5">
                <a:hueOff val="-6622584"/>
                <a:satOff val="26541"/>
                <a:lumOff val="5752"/>
                <a:alphaOff val="0"/>
                <a:shade val="94000"/>
                <a:satMod val="135000"/>
              </a:schemeClr>
            </a:gs>
          </a:gsLst>
          <a:lin ang="16200000" scaled="0"/>
        </a:gradFill>
        <a:ln w="9525" cap="flat" cmpd="sng" algn="ctr">
          <a:solidFill>
            <a:schemeClr val="accent5">
              <a:hueOff val="-6622584"/>
              <a:satOff val="26541"/>
              <a:lumOff val="5752"/>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09463" tIns="204621" rIns="109463" bIns="204621" numCol="1" spcCol="1270" anchor="ctr" anchorCtr="0">
          <a:noAutofit/>
        </a:bodyPr>
        <a:lstStyle/>
        <a:p>
          <a:pPr marL="0" lvl="0" indent="0" algn="ctr" defTabSz="1955800">
            <a:lnSpc>
              <a:spcPct val="90000"/>
            </a:lnSpc>
            <a:spcBef>
              <a:spcPct val="0"/>
            </a:spcBef>
            <a:spcAft>
              <a:spcPct val="35000"/>
            </a:spcAft>
            <a:buNone/>
          </a:pPr>
          <a:r>
            <a:rPr lang="en-US" sz="4400" b="1" kern="1200" dirty="0" err="1">
              <a:effectLst>
                <a:outerShdw blurRad="38100" dist="38100" dir="2700000" algn="tl">
                  <a:srgbClr val="000000">
                    <a:alpha val="43137"/>
                  </a:srgbClr>
                </a:outerShdw>
              </a:effectLst>
              <a:ea typeface="Aptos" panose="020B0004020202020204" pitchFamily="34" charset="0"/>
              <a:cs typeface="Times New Roman" panose="02020603050405020304" pitchFamily="18" charset="0"/>
            </a:rPr>
            <a:t>Achan</a:t>
          </a:r>
          <a:endParaRPr lang="en-US" sz="4400" kern="1200" dirty="0"/>
        </a:p>
      </dsp:txBody>
      <dsp:txXfrm>
        <a:off x="1066" y="4395645"/>
        <a:ext cx="2848699" cy="2071531"/>
      </dsp:txXfrm>
    </dsp:sp>
    <dsp:sp modelId="{F54319A9-30FB-41C6-ADA8-67F4CFABF6D6}">
      <dsp:nvSpPr>
        <dsp:cNvPr id="0" name=""/>
        <dsp:cNvSpPr/>
      </dsp:nvSpPr>
      <dsp:spPr>
        <a:xfrm>
          <a:off x="2849765" y="6591469"/>
          <a:ext cx="8274367" cy="2071531"/>
        </a:xfrm>
        <a:prstGeom prst="rect">
          <a:avLst/>
        </a:prstGeom>
        <a:solidFill>
          <a:schemeClr val="accent5">
            <a:tint val="40000"/>
            <a:alpha val="90000"/>
            <a:hueOff val="-10740482"/>
            <a:satOff val="48253"/>
            <a:lumOff val="3317"/>
            <a:alphaOff val="0"/>
          </a:schemeClr>
        </a:solidFill>
        <a:ln w="9525" cap="flat" cmpd="sng" algn="ctr">
          <a:solidFill>
            <a:schemeClr val="accent5">
              <a:tint val="40000"/>
              <a:alpha val="90000"/>
              <a:hueOff val="-10740482"/>
              <a:satOff val="48253"/>
              <a:lumOff val="3317"/>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60546" tIns="526169" rIns="160546" bIns="526169" numCol="1" spcCol="1270" anchor="ctr" anchorCtr="0">
          <a:noAutofit/>
        </a:bodyPr>
        <a:lstStyle/>
        <a:p>
          <a:pPr marL="0" lvl="0" indent="0" algn="l" defTabSz="1955800">
            <a:lnSpc>
              <a:spcPct val="90000"/>
            </a:lnSpc>
            <a:spcBef>
              <a:spcPct val="0"/>
            </a:spcBef>
            <a:spcAft>
              <a:spcPct val="35000"/>
            </a:spcAft>
            <a:buSzPts val="1000"/>
            <a:buFont typeface="Symbol" panose="05050102010706020507" pitchFamily="18" charset="2"/>
            <a:buNone/>
          </a:pPr>
          <a:r>
            <a:rPr lang="en-US" sz="4400" kern="1200" dirty="0">
              <a:effectLst>
                <a:outerShdw blurRad="38100" dist="38100" dir="2700000" algn="tl">
                  <a:srgbClr val="000000">
                    <a:alpha val="43137"/>
                  </a:srgbClr>
                </a:outerShdw>
              </a:effectLst>
              <a:ea typeface="Aptos" panose="020B0004020202020204" pitchFamily="34" charset="0"/>
              <a:cs typeface="Times New Roman" panose="02020603050405020304" pitchFamily="18" charset="0"/>
            </a:rPr>
            <a:t>Lied about money and suffered the consequences</a:t>
          </a:r>
          <a:endParaRPr lang="en-US" sz="4400" kern="1200" dirty="0"/>
        </a:p>
      </dsp:txBody>
      <dsp:txXfrm>
        <a:off x="2849765" y="6591469"/>
        <a:ext cx="8274367" cy="2071531"/>
      </dsp:txXfrm>
    </dsp:sp>
    <dsp:sp modelId="{4C0E6695-B2A6-4A9A-971B-E062D88DE3C2}">
      <dsp:nvSpPr>
        <dsp:cNvPr id="0" name=""/>
        <dsp:cNvSpPr/>
      </dsp:nvSpPr>
      <dsp:spPr>
        <a:xfrm>
          <a:off x="1066" y="6591469"/>
          <a:ext cx="2848699" cy="2071531"/>
        </a:xfrm>
        <a:prstGeom prst="rect">
          <a:avLst/>
        </a:prstGeom>
        <a:gradFill rotWithShape="0">
          <a:gsLst>
            <a:gs pos="0">
              <a:schemeClr val="accent5">
                <a:hueOff val="-9933876"/>
                <a:satOff val="39811"/>
                <a:lumOff val="8628"/>
                <a:alphaOff val="0"/>
                <a:shade val="51000"/>
                <a:satMod val="130000"/>
              </a:schemeClr>
            </a:gs>
            <a:gs pos="80000">
              <a:schemeClr val="accent5">
                <a:hueOff val="-9933876"/>
                <a:satOff val="39811"/>
                <a:lumOff val="8628"/>
                <a:alphaOff val="0"/>
                <a:shade val="93000"/>
                <a:satMod val="130000"/>
              </a:schemeClr>
            </a:gs>
            <a:gs pos="100000">
              <a:schemeClr val="accent5">
                <a:hueOff val="-9933876"/>
                <a:satOff val="39811"/>
                <a:lumOff val="8628"/>
                <a:alphaOff val="0"/>
                <a:shade val="94000"/>
                <a:satMod val="135000"/>
              </a:schemeClr>
            </a:gs>
          </a:gsLst>
          <a:lin ang="16200000" scaled="0"/>
        </a:gradFill>
        <a:ln w="9525" cap="flat" cmpd="sng" algn="ctr">
          <a:solidFill>
            <a:schemeClr val="accent5">
              <a:hueOff val="-9933876"/>
              <a:satOff val="39811"/>
              <a:lumOff val="8628"/>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09463" tIns="204621" rIns="109463" bIns="204621" numCol="1" spcCol="1270" anchor="ctr" anchorCtr="0">
          <a:noAutofit/>
        </a:bodyPr>
        <a:lstStyle/>
        <a:p>
          <a:pPr marL="0" lvl="0" indent="0" algn="ctr" defTabSz="1955800">
            <a:lnSpc>
              <a:spcPct val="90000"/>
            </a:lnSpc>
            <a:spcBef>
              <a:spcPct val="0"/>
            </a:spcBef>
            <a:spcAft>
              <a:spcPct val="35000"/>
            </a:spcAft>
            <a:buNone/>
          </a:pPr>
          <a:r>
            <a:rPr lang="en-US" sz="4400" b="1" kern="1200" dirty="0">
              <a:effectLst>
                <a:outerShdw blurRad="38100" dist="38100" dir="2700000" algn="tl">
                  <a:srgbClr val="000000">
                    <a:alpha val="43137"/>
                  </a:srgbClr>
                </a:outerShdw>
              </a:effectLst>
              <a:ea typeface="Aptos" panose="020B0004020202020204" pitchFamily="34" charset="0"/>
              <a:cs typeface="Times New Roman" panose="02020603050405020304" pitchFamily="18" charset="0"/>
            </a:rPr>
            <a:t>Ananias &amp; Sapphira</a:t>
          </a:r>
          <a:r>
            <a:rPr lang="en-US" sz="4400" kern="1200" dirty="0">
              <a:effectLst>
                <a:outerShdw blurRad="38100" dist="38100" dir="2700000" algn="tl">
                  <a:srgbClr val="000000">
                    <a:alpha val="43137"/>
                  </a:srgbClr>
                </a:outerShdw>
              </a:effectLst>
              <a:ea typeface="Aptos" panose="020B0004020202020204" pitchFamily="34" charset="0"/>
              <a:cs typeface="Times New Roman" panose="02020603050405020304" pitchFamily="18" charset="0"/>
            </a:rPr>
            <a:t> </a:t>
          </a:r>
          <a:endParaRPr lang="en-US" sz="4400" kern="1200" dirty="0"/>
        </a:p>
      </dsp:txBody>
      <dsp:txXfrm>
        <a:off x="1066" y="6591469"/>
        <a:ext cx="2848699" cy="2071531"/>
      </dsp:txXfrm>
    </dsp:sp>
  </dsp:spTree>
</dsp:drawing>
</file>

<file path=ppt/diagrams/layout1.xml><?xml version="1.0" encoding="utf-8"?>
<dgm:layoutDef xmlns:dgm="http://schemas.openxmlformats.org/drawingml/2006/diagram" xmlns:a="http://schemas.openxmlformats.org/drawingml/2006/main" uniqueId="urn:microsoft.com/office/officeart/2016/7/layout/VerticalSolidActionList">
  <dgm:title val="Vertical Solid Action List"/>
  <dgm:desc val="Use to show non-sequential or grouped lists of information. Works well with large amounts of text. All text has the same level of emphasis, and direction is not implied."/>
  <dgm:catLst>
    <dgm:cat type="list"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 modelId="5">
          <dgm:prSet phldr="1"/>
        </dgm:pt>
        <dgm:pt modelId="51">
          <dgm:prSet phldr="1"/>
        </dgm:pt>
      </dgm:ptLst>
      <dgm:cxnLst>
        <dgm:cxn modelId="4" srcId="0" destId="1" srcOrd="0" destOrd="0"/>
        <dgm:cxn modelId="5" srcId="0" destId="2" srcOrd="1" destOrd="0"/>
        <dgm:cxn modelId="6" srcId="0" destId="3" srcOrd="2" destOrd="0"/>
        <dgm:cxn modelId="7" srcId="0" destId="4" srcOrd="3" destOrd="0"/>
        <dgm:cxn modelId="8" srcId="0" destId="5" srcOrd="4" destOrd="0"/>
        <dgm:cxn modelId="13" srcId="1" destId="11" srcOrd="0" destOrd="0"/>
        <dgm:cxn modelId="23" srcId="2" destId="21" srcOrd="0" destOrd="0"/>
        <dgm:cxn modelId="33" srcId="3" destId="31" srcOrd="0" destOrd="0"/>
        <dgm:cxn modelId="43" srcId="4" destId="41" srcOrd="0" destOrd="0"/>
        <dgm:cxn modelId="53" srcId="5" destId="5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6"/>
      <dgm:constr type="primFontSz" for="des" forName="parentText" op="equ" val="28"/>
      <dgm:constr type="primFontSz" for="des" forName="descendantText" refType="primFontSz" refFor="des" refForName="parentText" op="lte" fact="0.82"/>
      <dgm:constr type="primFontSz" for="des" forName="parentText" refType="primFontSz" refFor="des" refForName="descendantText" op="lte" fact="1.25"/>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2"/>
          <dgm:constr type="w" for="ch" forName="descendantText" refType="w" fact="0.8"/>
          <dgm:constr type="h" for="ch" forName="parentText" refType="h"/>
          <dgm:constr type="h" for="ch" forName="descendantText" refType="h" refFor="ch" refForName="parentText"/>
        </dgm:constrLst>
        <dgm:ruleLst/>
        <dgm:layoutNode name="parentText" styleLbl="alignNode1">
          <dgm:varLst>
            <dgm:chMax val="1"/>
            <dgm:bulletEnabled/>
          </dgm:varLst>
          <dgm:alg type="tx"/>
          <dgm:shape xmlns:r="http://schemas.openxmlformats.org/officeDocument/2006/relationships" type="rect" r:blip="" zOrderOff="3">
            <dgm:adjLst/>
          </dgm:shape>
          <dgm:presOf axis="self" ptType="node"/>
          <dgm:constrLst>
            <dgm:constr type="tMarg" refType="h" fact="0.28"/>
            <dgm:constr type="bMarg" refType="h" fact="0.28"/>
            <dgm:constr type="lMarg" refType="w" fact="0.15"/>
            <dgm:constr type="rMarg" refType="w" fact="0.15"/>
          </dgm:constrLst>
          <dgm:ruleLst>
            <dgm:rule type="primFontSz" val="15" fact="NaN" max="NaN"/>
          </dgm:ruleLst>
        </dgm:layoutNode>
        <dgm:layoutNode name="descendantText" styleLbl="alignAccFollowNode1">
          <dgm:varLst>
            <dgm:bulletEnabled/>
          </dgm:varLst>
          <dgm:alg type="tx">
            <dgm:param type="stBulletLvl" val="0"/>
            <dgm:param type="parTxLTRAlign" val="l"/>
            <dgm:param type="shpTxLTRAlignCh" val="l"/>
            <dgm:param type="parTxRTLAlign" val="r"/>
            <dgm:param type="shpTxRTLAlignCh" val="r"/>
          </dgm:alg>
          <dgm:choose name="Name10">
            <dgm:if name="Name11" func="var" arg="dir" op="equ" val="norm">
              <dgm:shape xmlns:r="http://schemas.openxmlformats.org/officeDocument/2006/relationships" type="rect" r:blip="">
                <dgm:adjLst/>
              </dgm:shape>
            </dgm:if>
            <dgm:else name="Name12">
              <dgm:shape xmlns:r="http://schemas.openxmlformats.org/officeDocument/2006/relationships" type="rect" r:blip="">
                <dgm:adjLst/>
              </dgm:shape>
            </dgm:else>
          </dgm:choose>
          <dgm:presOf axis="des" ptType="node"/>
          <dgm:constrLst>
            <dgm:constr type="primFontSz" val="24"/>
            <dgm:constr type="lMarg" refType="w" fact="0.055"/>
            <dgm:constr type="rMarg" refType="w" fact="0.055"/>
            <dgm:constr type="tMarg" refType="h" fact="0.72"/>
            <dgm:constr type="bMarg" refType="h" fact="0.72"/>
          </dgm:constrLst>
          <dgm:ruleLst>
            <dgm:rule type="primFontSz" val="11" fact="NaN" max="NaN"/>
          </dgm:ruleLst>
        </dgm:layoutNod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F0A18E-5903-5840-89DA-3B747620CD65}" type="datetimeFigureOut">
              <a:rPr lang="en-US" smtClean="0"/>
              <a:t>2/26/2025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2FE8BC6-B28C-3142-B1DD-15CF30FA1201}" type="slidenum">
              <a:rPr lang="en-US" smtClean="0"/>
              <a:t>‹#›</a:t>
            </a:fld>
            <a:endParaRPr lang="en-US"/>
          </a:p>
        </p:txBody>
      </p:sp>
    </p:spTree>
    <p:extLst>
      <p:ext uri="{BB962C8B-B14F-4D97-AF65-F5344CB8AC3E}">
        <p14:creationId xmlns:p14="http://schemas.microsoft.com/office/powerpoint/2010/main" val="26700007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r>
              <a:rPr lang="en-US" sz="1800" b="1" kern="100" dirty="0">
                <a:effectLst/>
                <a:latin typeface="Aptos" panose="020B0004020202020204" pitchFamily="34" charset="0"/>
                <a:ea typeface="Aptos" panose="020B0004020202020204" pitchFamily="34" charset="0"/>
                <a:cs typeface="Times New Roman" panose="02020603050405020304" pitchFamily="18" charset="0"/>
              </a:rPr>
              <a:t>Steps to Financial Success</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is a series of</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seminars dealing with money.  During this series, we will explore brief financial wellness nuggets designed to help us better manage our financial resources. </a:t>
            </a:r>
          </a:p>
          <a:p>
            <a:endParaRPr lang="en-US" dirty="0"/>
          </a:p>
        </p:txBody>
      </p:sp>
      <p:sp>
        <p:nvSpPr>
          <p:cNvPr id="4" name="Slide Number Placeholder 3"/>
          <p:cNvSpPr>
            <a:spLocks noGrp="1"/>
          </p:cNvSpPr>
          <p:nvPr>
            <p:ph type="sldNum" sz="quarter" idx="5"/>
          </p:nvPr>
        </p:nvSpPr>
        <p:spPr/>
        <p:txBody>
          <a:bodyPr/>
          <a:lstStyle/>
          <a:p>
            <a:fld id="{A2FE8BC6-B28C-3142-B1DD-15CF30FA1201}" type="slidenum">
              <a:rPr lang="en-US" smtClean="0"/>
              <a:t>1</a:t>
            </a:fld>
            <a:endParaRPr lang="en-US"/>
          </a:p>
        </p:txBody>
      </p:sp>
    </p:spTree>
    <p:extLst>
      <p:ext uri="{BB962C8B-B14F-4D97-AF65-F5344CB8AC3E}">
        <p14:creationId xmlns:p14="http://schemas.microsoft.com/office/powerpoint/2010/main" val="28274965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a:r>
              <a:rPr lang="en-US" sz="1800" kern="100" dirty="0">
                <a:effectLst/>
                <a:latin typeface="Aptos" panose="020B0004020202020204" pitchFamily="34" charset="0"/>
                <a:ea typeface="Aptos" panose="020B0004020202020204" pitchFamily="34" charset="0"/>
                <a:cs typeface="Times New Roman" panose="02020603050405020304" pitchFamily="18" charset="0"/>
              </a:rPr>
              <a:t>The Bible teaches principles that give us "room to breathe"—even in our finances. It helps us navigate our financial responsibilities without feeling overwhelmed.</a:t>
            </a:r>
          </a:p>
          <a:p>
            <a:endParaRPr lang="en-US" dirty="0"/>
          </a:p>
        </p:txBody>
      </p:sp>
      <p:sp>
        <p:nvSpPr>
          <p:cNvPr id="4" name="Slide Number Placeholder 3"/>
          <p:cNvSpPr>
            <a:spLocks noGrp="1"/>
          </p:cNvSpPr>
          <p:nvPr>
            <p:ph type="sldNum" sz="quarter" idx="5"/>
          </p:nvPr>
        </p:nvSpPr>
        <p:spPr/>
        <p:txBody>
          <a:bodyPr/>
          <a:lstStyle/>
          <a:p>
            <a:fld id="{A2FE8BC6-B28C-3142-B1DD-15CF30FA1201}" type="slidenum">
              <a:rPr lang="en-US" smtClean="0"/>
              <a:t>2</a:t>
            </a:fld>
            <a:endParaRPr lang="en-US"/>
          </a:p>
        </p:txBody>
      </p:sp>
    </p:spTree>
    <p:extLst>
      <p:ext uri="{BB962C8B-B14F-4D97-AF65-F5344CB8AC3E}">
        <p14:creationId xmlns:p14="http://schemas.microsoft.com/office/powerpoint/2010/main" val="21008704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effectLst>
                  <a:outerShdw blurRad="38100" dist="38100" dir="2700000" algn="tl">
                    <a:srgbClr val="000000">
                      <a:alpha val="43137"/>
                    </a:srgbClr>
                  </a:outerShdw>
                </a:effectLst>
                <a:ea typeface="Aptos" panose="020B0004020202020204" pitchFamily="34" charset="0"/>
                <a:cs typeface="Times New Roman" panose="02020603050405020304" pitchFamily="18" charset="0"/>
              </a:rPr>
              <a:t>You might be wondering, "Why are we discussing money in church?  Isn’t the Bible only about spiritual matters?“ </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Let’s explore three key reasons why Bible students should also study about financial topics. It turns out that these short seminars are essential to your spiritual life:</a:t>
            </a:r>
          </a:p>
          <a:p>
            <a:pPr marL="0" indent="0">
              <a:buNone/>
            </a:pPr>
            <a:endParaRPr lang="en-US" sz="1100" dirty="0"/>
          </a:p>
          <a:p>
            <a:pPr marL="0" indent="0">
              <a:buNone/>
            </a:pPr>
            <a:r>
              <a:rPr lang="en-US" sz="1100" dirty="0"/>
              <a:t>Reason #1: </a:t>
            </a:r>
            <a:r>
              <a:rPr lang="en-US" sz="1200" dirty="0"/>
              <a:t>The Bible talks  a lot about money.</a:t>
            </a:r>
          </a:p>
          <a:p>
            <a:pPr marL="0" indent="0">
              <a:buNone/>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solidFill>
                  <a:srgbClr val="000000"/>
                </a:solidFill>
                <a:effectLst>
                  <a:outerShdw blurRad="38100" dist="38100" dir="2700000" algn="tl">
                    <a:srgbClr val="000000">
                      <a:alpha val="43137"/>
                    </a:srgbClr>
                  </a:outerShdw>
                </a:effectLst>
                <a:latin typeface="Verdana" panose="020B0604030504040204" pitchFamily="34" charset="0"/>
              </a:rPr>
              <a:t>There are 500 Bible verses pertaining to the topics of </a:t>
            </a:r>
            <a:r>
              <a:rPr lang="en-US" sz="1200" b="1" i="0" u="sng" dirty="0">
                <a:solidFill>
                  <a:srgbClr val="000000"/>
                </a:solidFill>
                <a:effectLst>
                  <a:outerShdw blurRad="38100" dist="38100" dir="2700000" algn="tl">
                    <a:srgbClr val="000000">
                      <a:alpha val="43137"/>
                    </a:srgbClr>
                  </a:outerShdw>
                </a:effectLst>
                <a:latin typeface="Verdana" panose="020B0604030504040204" pitchFamily="34" charset="0"/>
              </a:rPr>
              <a:t>faith and prayer</a:t>
            </a:r>
            <a:r>
              <a:rPr lang="en-US" sz="1200" b="0" i="0" dirty="0">
                <a:solidFill>
                  <a:srgbClr val="000000"/>
                </a:solidFill>
                <a:effectLst>
                  <a:outerShdw blurRad="38100" dist="38100" dir="2700000" algn="tl">
                    <a:srgbClr val="000000">
                      <a:alpha val="43137"/>
                    </a:srgbClr>
                  </a:outerShdw>
                </a:effectLst>
                <a:latin typeface="Verdana" panose="020B0604030504040204" pitchFamily="34" charset="0"/>
              </a:rPr>
              <a:t> and yet over 2,000 Bible verses on </a:t>
            </a:r>
            <a:r>
              <a:rPr lang="en-US" sz="1200" b="1" i="0" u="sng" dirty="0">
                <a:solidFill>
                  <a:srgbClr val="000000"/>
                </a:solidFill>
                <a:effectLst>
                  <a:outerShdw blurRad="38100" dist="38100" dir="2700000" algn="tl">
                    <a:srgbClr val="000000">
                      <a:alpha val="43137"/>
                    </a:srgbClr>
                  </a:outerShdw>
                </a:effectLst>
                <a:latin typeface="Verdana" panose="020B0604030504040204" pitchFamily="34" charset="0"/>
              </a:rPr>
              <a:t>money</a:t>
            </a:r>
            <a:r>
              <a:rPr lang="en-US" sz="1200" b="0" i="0" dirty="0">
                <a:solidFill>
                  <a:srgbClr val="000000"/>
                </a:solidFill>
                <a:effectLst>
                  <a:outerShdw blurRad="38100" dist="38100" dir="2700000" algn="tl">
                    <a:srgbClr val="000000">
                      <a:alpha val="43137"/>
                    </a:srgbClr>
                  </a:outerShdw>
                </a:effectLst>
                <a:latin typeface="Verdana" panose="020B0604030504040204" pitchFamily="34" charset="0"/>
              </a:rPr>
              <a:t>. </a:t>
            </a:r>
            <a:r>
              <a:rPr lang="en-US" sz="1200" dirty="0">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rPr>
              <a:t>Jesus spoke about money </a:t>
            </a:r>
            <a:r>
              <a:rPr lang="en-US" sz="1200" b="1" dirty="0">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rPr>
              <a:t>15%</a:t>
            </a:r>
            <a:r>
              <a:rPr lang="en-US" sz="1200" dirty="0">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rPr>
              <a:t> of the time in His teachings and included financial themes in </a:t>
            </a:r>
            <a:r>
              <a:rPr lang="en-US" sz="1200" b="0" dirty="0">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rPr>
              <a:t>11 out of 39 parables. Why is that? </a:t>
            </a:r>
            <a:r>
              <a:rPr lang="en-US" sz="1200" kern="100" dirty="0">
                <a:effectLst>
                  <a:outerShdw blurRad="38100" dist="38100" dir="2700000" algn="tl">
                    <a:srgbClr val="000000">
                      <a:alpha val="43137"/>
                    </a:srgbClr>
                  </a:outerShdw>
                </a:effectLst>
                <a:ea typeface="Aptos" panose="020B0004020202020204" pitchFamily="34" charset="0"/>
                <a:cs typeface="Times New Roman" panose="02020603050405020304" pitchFamily="18" charset="0"/>
              </a:rPr>
              <a:t>Because financial matters deeply impact our spiritual lives.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effectLst>
                <a:outerShdw blurRad="38100" dist="38100" dir="2700000" algn="tl">
                  <a:srgbClr val="000000">
                    <a:alpha val="43137"/>
                  </a:srgbClr>
                </a:outerShdw>
              </a:effectLst>
              <a:latin typeface="Aptos" panose="020B0004020202020204" pitchFamily="34" charset="0"/>
              <a:ea typeface="Aptos" panose="020B0004020202020204" pitchFamily="34" charset="0"/>
              <a:cs typeface="Times New Roman" panose="02020603050405020304" pitchFamily="18" charset="0"/>
            </a:endParaRPr>
          </a:p>
          <a:p>
            <a:pPr marL="0" indent="0">
              <a:buNone/>
            </a:pPr>
            <a:endParaRPr lang="en-US" sz="1200" dirty="0"/>
          </a:p>
          <a:p>
            <a:endParaRPr lang="en-US" dirty="0"/>
          </a:p>
        </p:txBody>
      </p:sp>
      <p:sp>
        <p:nvSpPr>
          <p:cNvPr id="4" name="Slide Number Placeholder 3"/>
          <p:cNvSpPr>
            <a:spLocks noGrp="1"/>
          </p:cNvSpPr>
          <p:nvPr>
            <p:ph type="sldNum" sz="quarter" idx="5"/>
          </p:nvPr>
        </p:nvSpPr>
        <p:spPr/>
        <p:txBody>
          <a:bodyPr/>
          <a:lstStyle/>
          <a:p>
            <a:fld id="{A2FE8BC6-B28C-3142-B1DD-15CF30FA1201}" type="slidenum">
              <a:rPr lang="en-US" smtClean="0"/>
              <a:t>3</a:t>
            </a:fld>
            <a:endParaRPr lang="en-US"/>
          </a:p>
        </p:txBody>
      </p:sp>
    </p:spTree>
    <p:extLst>
      <p:ext uri="{BB962C8B-B14F-4D97-AF65-F5344CB8AC3E}">
        <p14:creationId xmlns:p14="http://schemas.microsoft.com/office/powerpoint/2010/main" val="41351221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1 Timothy 6:10 warns, “For the love of money is the root of all evil: which while some coveted after, they have erred from the faith and pierced themselves through with many sorrows.”</a:t>
            </a:r>
          </a:p>
          <a:p>
            <a:endParaRPr lang="en-US" dirty="0"/>
          </a:p>
          <a:p>
            <a:r>
              <a:rPr lang="en-US" sz="1800" dirty="0">
                <a:effectLst/>
                <a:latin typeface="Aptos" panose="020B0004020202020204" pitchFamily="34" charset="0"/>
                <a:ea typeface="Aptos" panose="020B0004020202020204" pitchFamily="34" charset="0"/>
                <a:cs typeface="Times New Roman" panose="02020603050405020304" pitchFamily="18" charset="0"/>
              </a:rPr>
              <a:t>The Bible doesn’t teach that money itself is evil—but an unhealthy attachment to it can lead to spiritual downfall. </a:t>
            </a:r>
            <a:endParaRPr lang="en-US" dirty="0"/>
          </a:p>
        </p:txBody>
      </p:sp>
      <p:sp>
        <p:nvSpPr>
          <p:cNvPr id="4" name="Slide Number Placeholder 3"/>
          <p:cNvSpPr>
            <a:spLocks noGrp="1"/>
          </p:cNvSpPr>
          <p:nvPr>
            <p:ph type="sldNum" sz="quarter" idx="5"/>
          </p:nvPr>
        </p:nvSpPr>
        <p:spPr/>
        <p:txBody>
          <a:bodyPr/>
          <a:lstStyle/>
          <a:p>
            <a:fld id="{A2FE8BC6-B28C-3142-B1DD-15CF30FA1201}" type="slidenum">
              <a:rPr lang="en-US" smtClean="0"/>
              <a:t>5</a:t>
            </a:fld>
            <a:endParaRPr lang="en-US"/>
          </a:p>
        </p:txBody>
      </p:sp>
    </p:spTree>
    <p:extLst>
      <p:ext uri="{BB962C8B-B14F-4D97-AF65-F5344CB8AC3E}">
        <p14:creationId xmlns:p14="http://schemas.microsoft.com/office/powerpoint/2010/main" val="9558219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r>
              <a:rPr lang="en-US" sz="1800" kern="100" dirty="0">
                <a:effectLst/>
                <a:latin typeface="Aptos" panose="020B0004020202020204" pitchFamily="34" charset="0"/>
                <a:ea typeface="Aptos" panose="020B0004020202020204" pitchFamily="34" charset="0"/>
                <a:cs typeface="Times New Roman" panose="02020603050405020304" pitchFamily="18" charset="0"/>
              </a:rPr>
              <a:t>Consider these biblical examples of how some of God’s children strayed from the faith because of greed:</a:t>
            </a:r>
          </a:p>
          <a:p>
            <a:pPr marL="0" marR="0"/>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342900" marR="0" lvl="0" indent="-342900">
              <a:buSzPts val="1000"/>
              <a:buFont typeface="Symbol" panose="05050102010706020507" pitchFamily="18" charset="2"/>
              <a:buChar char=""/>
              <a:tabLst>
                <a:tab pos="457200" algn="l"/>
              </a:tabLs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Judas</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 Betrayed Jesus for silver. And at the end, he didn’t enjoy his wealth. </a:t>
            </a:r>
          </a:p>
          <a:p>
            <a:pPr marL="342900" marR="0" lvl="0" indent="-342900">
              <a:buSzPts val="1000"/>
              <a:buFont typeface="Symbol" panose="05050102010706020507" pitchFamily="18" charset="2"/>
              <a:buChar char=""/>
              <a:tabLst>
                <a:tab pos="457200" algn="l"/>
              </a:tabLs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Lot’s wife</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 Longed for the wealth left behind and perished.</a:t>
            </a:r>
          </a:p>
          <a:p>
            <a:pPr marL="342900" marR="0" lvl="0" indent="-342900">
              <a:buSzPts val="1000"/>
              <a:buFont typeface="Symbol" panose="05050102010706020507" pitchFamily="18" charset="2"/>
              <a:buChar char=""/>
              <a:tabLst>
                <a:tab pos="457200" algn="l"/>
              </a:tabLst>
            </a:pPr>
            <a:r>
              <a:rPr lang="en-US" sz="1800" b="1" kern="100" dirty="0" err="1">
                <a:effectLst/>
                <a:latin typeface="Aptos" panose="020B0004020202020204" pitchFamily="34" charset="0"/>
                <a:ea typeface="Aptos" panose="020B0004020202020204" pitchFamily="34" charset="0"/>
                <a:cs typeface="Times New Roman" panose="02020603050405020304" pitchFamily="18" charset="0"/>
              </a:rPr>
              <a:t>Achan</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 Took forbidden riches and faced death.</a:t>
            </a:r>
          </a:p>
          <a:p>
            <a:pPr marL="342900" marR="0" lvl="0" indent="-342900">
              <a:buSzPts val="1000"/>
              <a:buFont typeface="Symbol" panose="05050102010706020507" pitchFamily="18" charset="2"/>
              <a:buChar char=""/>
              <a:tabLst>
                <a:tab pos="457200" algn="l"/>
              </a:tabLs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Ananias &amp; Sapphira</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 Lied about money and suffered the consequences.</a:t>
            </a:r>
          </a:p>
          <a:p>
            <a:pPr marL="0" marR="0"/>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r>
              <a:rPr lang="en-US" sz="1800" dirty="0">
                <a:effectLst/>
                <a:latin typeface="Aptos" panose="020B0004020202020204" pitchFamily="34" charset="0"/>
                <a:ea typeface="Aptos" panose="020B0004020202020204" pitchFamily="34" charset="0"/>
                <a:cs typeface="Times New Roman" panose="02020603050405020304" pitchFamily="18" charset="0"/>
              </a:rPr>
              <a:t>The issue isn’t money, but the “love” of money. When wealth takes the wrong place in our hearts it ruins us spiritually.</a:t>
            </a:r>
            <a:endParaRPr lang="en-US" dirty="0"/>
          </a:p>
        </p:txBody>
      </p:sp>
      <p:sp>
        <p:nvSpPr>
          <p:cNvPr id="4" name="Slide Number Placeholder 3"/>
          <p:cNvSpPr>
            <a:spLocks noGrp="1"/>
          </p:cNvSpPr>
          <p:nvPr>
            <p:ph type="sldNum" sz="quarter" idx="5"/>
          </p:nvPr>
        </p:nvSpPr>
        <p:spPr/>
        <p:txBody>
          <a:bodyPr/>
          <a:lstStyle/>
          <a:p>
            <a:fld id="{A2FE8BC6-B28C-3142-B1DD-15CF30FA1201}" type="slidenum">
              <a:rPr lang="en-US" smtClean="0"/>
              <a:t>6</a:t>
            </a:fld>
            <a:endParaRPr lang="en-US"/>
          </a:p>
        </p:txBody>
      </p:sp>
    </p:spTree>
    <p:extLst>
      <p:ext uri="{BB962C8B-B14F-4D97-AF65-F5344CB8AC3E}">
        <p14:creationId xmlns:p14="http://schemas.microsoft.com/office/powerpoint/2010/main" val="38286600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r>
              <a:rPr lang="en-US" sz="1800" kern="100" dirty="0">
                <a:effectLst/>
                <a:latin typeface="Aptos" panose="020B0004020202020204" pitchFamily="34" charset="0"/>
                <a:ea typeface="Aptos" panose="020B0004020202020204" pitchFamily="34" charset="0"/>
                <a:cs typeface="Times New Roman" panose="02020603050405020304" pitchFamily="18" charset="0"/>
              </a:rPr>
              <a:t>Proverbs 30:7-8</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provides a balanced perspective, "Two things I ask of you, O LORD; do not refuse me before I die: Keep falsehood and lies far from me; give me neither poverty nor riches, but give me only my daily bread.”</a:t>
            </a:r>
          </a:p>
          <a:p>
            <a:pPr marL="0" marR="0"/>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r>
              <a:rPr lang="en-US" sz="1800" dirty="0">
                <a:effectLst/>
                <a:latin typeface="Aptos" panose="020B0004020202020204" pitchFamily="34" charset="0"/>
                <a:ea typeface="Aptos" panose="020B0004020202020204" pitchFamily="34" charset="0"/>
                <a:cs typeface="Times New Roman" panose="02020603050405020304" pitchFamily="18" charset="0"/>
              </a:rPr>
              <a:t>This passage highlights the importance of balance. Why not strive for extreme wealth? Verse 9 explains: </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A2FE8BC6-B28C-3142-B1DD-15CF30FA1201}" type="slidenum">
              <a:rPr lang="en-US" smtClean="0"/>
              <a:t>7</a:t>
            </a:fld>
            <a:endParaRPr lang="en-US"/>
          </a:p>
        </p:txBody>
      </p:sp>
    </p:spTree>
    <p:extLst>
      <p:ext uri="{BB962C8B-B14F-4D97-AF65-F5344CB8AC3E}">
        <p14:creationId xmlns:p14="http://schemas.microsoft.com/office/powerpoint/2010/main" val="4094290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r>
              <a:rPr lang="en-US" sz="1800" kern="100" dirty="0">
                <a:effectLst/>
                <a:latin typeface="Aptos" panose="020B0004020202020204" pitchFamily="34" charset="0"/>
                <a:ea typeface="Aptos" panose="020B0004020202020204" pitchFamily="34" charset="0"/>
                <a:cs typeface="Times New Roman" panose="02020603050405020304" pitchFamily="18" charset="0"/>
              </a:rPr>
              <a:t>The next verse (Proverbs 30:9) says, “Otherwise, I may have too much and disown you and say, 'Who is the LORD?' Or I may become poor and steal, and so dishonor the name of my God.”</a:t>
            </a:r>
          </a:p>
          <a:p>
            <a:pPr marL="0" marR="0"/>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r>
              <a:rPr lang="en-US" sz="1800" kern="100" dirty="0">
                <a:effectLst/>
                <a:latin typeface="Aptos" panose="020B0004020202020204" pitchFamily="34" charset="0"/>
                <a:ea typeface="Aptos" panose="020B0004020202020204" pitchFamily="34" charset="0"/>
                <a:cs typeface="Times New Roman" panose="02020603050405020304" pitchFamily="18" charset="0"/>
              </a:rPr>
              <a:t>For a Bible-believing Christian, the focus isn’t on accumulating wealth but on finding contentment. Financial abundance is not wrong, but it comes with responsibility. If we have too much, we must remain humble; if we have too little, we must trust God’s provision.</a:t>
            </a:r>
          </a:p>
        </p:txBody>
      </p:sp>
      <p:sp>
        <p:nvSpPr>
          <p:cNvPr id="4" name="Slide Number Placeholder 3"/>
          <p:cNvSpPr>
            <a:spLocks noGrp="1"/>
          </p:cNvSpPr>
          <p:nvPr>
            <p:ph type="sldNum" sz="quarter" idx="5"/>
          </p:nvPr>
        </p:nvSpPr>
        <p:spPr/>
        <p:txBody>
          <a:bodyPr/>
          <a:lstStyle/>
          <a:p>
            <a:fld id="{A2FE8BC6-B28C-3142-B1DD-15CF30FA1201}" type="slidenum">
              <a:rPr lang="en-US" smtClean="0"/>
              <a:t>8</a:t>
            </a:fld>
            <a:endParaRPr lang="en-US"/>
          </a:p>
        </p:txBody>
      </p:sp>
    </p:spTree>
    <p:extLst>
      <p:ext uri="{BB962C8B-B14F-4D97-AF65-F5344CB8AC3E}">
        <p14:creationId xmlns:p14="http://schemas.microsoft.com/office/powerpoint/2010/main" val="26982737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Jesus reinforced this in Matthew 19:23-24, “Then said Jesus unto His disciples, Verily I say unto you, that a rich man shall hardly enter into the kingdom of heaven. </a:t>
            </a:r>
            <a:r>
              <a:rPr lang="en-US" sz="1800" b="1" kern="100" baseline="300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And again, I say unto you, it is easier for a camel to go through the eye of a needle, than for a rich man to enter into the kingdom of God.”</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This verse is not condemning wealth but warning against the dangers of relying on riches rather than on God. The true goal is not just material gain but spiritual security.</a:t>
            </a:r>
          </a:p>
          <a:p>
            <a:endParaRPr lang="en-US" dirty="0"/>
          </a:p>
        </p:txBody>
      </p:sp>
      <p:sp>
        <p:nvSpPr>
          <p:cNvPr id="4" name="Slide Number Placeholder 3"/>
          <p:cNvSpPr>
            <a:spLocks noGrp="1"/>
          </p:cNvSpPr>
          <p:nvPr>
            <p:ph type="sldNum" sz="quarter" idx="5"/>
          </p:nvPr>
        </p:nvSpPr>
        <p:spPr/>
        <p:txBody>
          <a:bodyPr/>
          <a:lstStyle/>
          <a:p>
            <a:fld id="{A2FE8BC6-B28C-3142-B1DD-15CF30FA1201}" type="slidenum">
              <a:rPr lang="en-US" smtClean="0"/>
              <a:t>9</a:t>
            </a:fld>
            <a:endParaRPr lang="en-US"/>
          </a:p>
        </p:txBody>
      </p:sp>
    </p:spTree>
    <p:extLst>
      <p:ext uri="{BB962C8B-B14F-4D97-AF65-F5344CB8AC3E}">
        <p14:creationId xmlns:p14="http://schemas.microsoft.com/office/powerpoint/2010/main" val="30702885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r>
              <a:rPr lang="en-US" sz="1800" dirty="0">
                <a:effectLst/>
                <a:latin typeface="Aptos" panose="020B0004020202020204" pitchFamily="34" charset="0"/>
                <a:ea typeface="Aptos" panose="020B0004020202020204" pitchFamily="34" charset="0"/>
                <a:cs typeface="Times New Roman" panose="02020603050405020304" pitchFamily="18" charset="0"/>
              </a:rPr>
              <a:t>Rather than praying,</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“Lord, make me wealthy…”</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r>
              <a:rPr lang="en-US" sz="1800" b="1" kern="100" dirty="0">
                <a:effectLst/>
                <a:latin typeface="Aptos" panose="020B0004020202020204" pitchFamily="34" charset="0"/>
                <a:ea typeface="Aptos" panose="020B0004020202020204" pitchFamily="34" charset="0"/>
                <a:cs typeface="Times New Roman" panose="02020603050405020304" pitchFamily="18" charset="0"/>
              </a:rPr>
              <a:t>Our Prayer Should Be: </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"Give us this day our daily bread" (Matthew 6:11).</a:t>
            </a:r>
          </a:p>
          <a:p>
            <a:pPr marL="0" marR="0"/>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r>
              <a:rPr lang="en-US" sz="1800" kern="100" dirty="0">
                <a:effectLst/>
                <a:latin typeface="Aptos" panose="020B0004020202020204" pitchFamily="34" charset="0"/>
                <a:ea typeface="Aptos" panose="020B0004020202020204" pitchFamily="34" charset="0"/>
                <a:cs typeface="Times New Roman" panose="02020603050405020304" pitchFamily="18" charset="0"/>
              </a:rPr>
              <a:t>God desires for us to have enough to meet our daily needs—</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not excess that pulls us away from Him</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a:t>
            </a:r>
          </a:p>
          <a:p>
            <a:pPr marL="0" marR="0"/>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r>
              <a:rPr lang="en-US" sz="1800" b="1" u="sng" kern="100" dirty="0">
                <a:effectLst/>
                <a:latin typeface="Aptos" panose="020B0004020202020204" pitchFamily="34" charset="0"/>
                <a:ea typeface="Aptos" panose="020B0004020202020204" pitchFamily="34" charset="0"/>
                <a:cs typeface="Times New Roman" panose="02020603050405020304" pitchFamily="18" charset="0"/>
              </a:rPr>
              <a:t>Matthew 6:24</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r>
              <a:rPr lang="en-US" sz="1800" kern="100" dirty="0">
                <a:effectLst/>
                <a:latin typeface="Aptos" panose="020B0004020202020204" pitchFamily="34" charset="0"/>
                <a:ea typeface="Aptos" panose="020B0004020202020204" pitchFamily="34" charset="0"/>
                <a:cs typeface="Times New Roman" panose="02020603050405020304" pitchFamily="18" charset="0"/>
              </a:rPr>
              <a:t>You cannot serve two masters. </a:t>
            </a:r>
          </a:p>
          <a:p>
            <a:pPr marL="0" marR="0"/>
            <a:r>
              <a:rPr lang="en-US" sz="1800" kern="100" dirty="0">
                <a:effectLst/>
                <a:latin typeface="Aptos" panose="020B0004020202020204" pitchFamily="34" charset="0"/>
                <a:ea typeface="Aptos" panose="020B0004020202020204" pitchFamily="34" charset="0"/>
                <a:cs typeface="Times New Roman" panose="02020603050405020304" pitchFamily="18" charset="0"/>
              </a:rPr>
              <a:t>You cannot serve both </a:t>
            </a:r>
            <a:r>
              <a:rPr lang="en-US" sz="1800" b="1" u="sng" kern="100" dirty="0">
                <a:effectLst/>
                <a:latin typeface="Aptos" panose="020B0004020202020204" pitchFamily="34" charset="0"/>
                <a:ea typeface="Aptos" panose="020B0004020202020204" pitchFamily="34" charset="0"/>
                <a:cs typeface="Times New Roman" panose="02020603050405020304" pitchFamily="18" charset="0"/>
              </a:rPr>
              <a:t>God</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and </a:t>
            </a:r>
            <a:r>
              <a:rPr lang="en-US" sz="1800" b="1" u="sng" kern="100" dirty="0">
                <a:effectLst/>
                <a:latin typeface="Aptos" panose="020B0004020202020204" pitchFamily="34" charset="0"/>
                <a:ea typeface="Aptos" panose="020B0004020202020204" pitchFamily="34" charset="0"/>
                <a:cs typeface="Times New Roman" panose="02020603050405020304" pitchFamily="18" charset="0"/>
              </a:rPr>
              <a:t>money</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r>
              <a:rPr lang="en-US" sz="1800" kern="100" dirty="0">
                <a:effectLst/>
                <a:latin typeface="Aptos" panose="020B0004020202020204" pitchFamily="34" charset="0"/>
                <a:ea typeface="Aptos" panose="020B0004020202020204" pitchFamily="34" charset="0"/>
                <a:cs typeface="Times New Roman" panose="02020603050405020304" pitchFamily="18" charset="0"/>
              </a:rPr>
              <a:t>Join us next time as we continue our </a:t>
            </a:r>
            <a:r>
              <a:rPr lang="en-US" sz="1800" b="1" kern="100" dirty="0">
                <a:effectLst/>
                <a:latin typeface="Aptos" panose="020B0004020202020204" pitchFamily="34" charset="0"/>
                <a:ea typeface="Aptos" panose="020B0004020202020204" pitchFamily="34" charset="0"/>
                <a:cs typeface="Times New Roman" panose="02020603050405020304" pitchFamily="18" charset="0"/>
              </a:rPr>
              <a:t>Steps to Financial Success</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seminars, where we’ll learn how to handle our finances with biblical wisdom!</a:t>
            </a:r>
          </a:p>
        </p:txBody>
      </p:sp>
      <p:sp>
        <p:nvSpPr>
          <p:cNvPr id="4" name="Slide Number Placeholder 3"/>
          <p:cNvSpPr>
            <a:spLocks noGrp="1"/>
          </p:cNvSpPr>
          <p:nvPr>
            <p:ph type="sldNum" sz="quarter" idx="5"/>
          </p:nvPr>
        </p:nvSpPr>
        <p:spPr/>
        <p:txBody>
          <a:bodyPr/>
          <a:lstStyle/>
          <a:p>
            <a:fld id="{A2FE8BC6-B28C-3142-B1DD-15CF30FA1201}" type="slidenum">
              <a:rPr lang="en-US" smtClean="0"/>
              <a:t>10</a:t>
            </a:fld>
            <a:endParaRPr lang="en-US"/>
          </a:p>
        </p:txBody>
      </p:sp>
    </p:spTree>
    <p:extLst>
      <p:ext uri="{BB962C8B-B14F-4D97-AF65-F5344CB8AC3E}">
        <p14:creationId xmlns:p14="http://schemas.microsoft.com/office/powerpoint/2010/main" val="41021209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2130425"/>
            <a:ext cx="10515600" cy="1470025"/>
          </a:xfrm>
        </p:spPr>
        <p:txBody>
          <a:bodyPr>
            <a:noAutofit/>
          </a:bodyPr>
          <a:lstStyle>
            <a:lvl1pPr>
              <a:defRPr sz="6600"/>
            </a:lvl1pPr>
          </a:lstStyle>
          <a:p>
            <a:r>
              <a:rPr lang="en-US" dirty="0"/>
              <a:t>CLICK TO EDIT MASTER TITLE STYLE</a:t>
            </a:r>
          </a:p>
        </p:txBody>
      </p:sp>
      <p:sp>
        <p:nvSpPr>
          <p:cNvPr id="3" name="Subtitle 2"/>
          <p:cNvSpPr>
            <a:spLocks noGrp="1"/>
          </p:cNvSpPr>
          <p:nvPr>
            <p:ph type="subTitle" idx="1"/>
          </p:nvPr>
        </p:nvSpPr>
        <p:spPr>
          <a:xfrm>
            <a:off x="2895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2/26/2025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1" y="366713"/>
            <a:ext cx="16770350" cy="2147888"/>
          </a:xfrm>
        </p:spPr>
        <p:txBody>
          <a:bodyPr/>
          <a:lstStyle/>
          <a:p>
            <a:r>
              <a:rPr lang="en-US"/>
              <a:t>Click to edit Master title style</a:t>
            </a:r>
          </a:p>
        </p:txBody>
      </p:sp>
      <p:sp>
        <p:nvSpPr>
          <p:cNvPr id="3" name="Text Placeholder 2"/>
          <p:cNvSpPr>
            <a:spLocks noGrp="1"/>
          </p:cNvSpPr>
          <p:nvPr>
            <p:ph type="body" sz="half" idx="1"/>
          </p:nvPr>
        </p:nvSpPr>
        <p:spPr>
          <a:xfrm>
            <a:off x="1676401" y="2857500"/>
            <a:ext cx="7854950" cy="6286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9836151" y="2857500"/>
            <a:ext cx="7854950" cy="6286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1"/>
          <p:cNvSpPr>
            <a:spLocks noGrp="1" noChangeArrowheads="1"/>
          </p:cNvSpPr>
          <p:nvPr>
            <p:ph type="dt" sz="half" idx="10"/>
          </p:nvPr>
        </p:nvSpPr>
        <p:spPr>
          <a:ln/>
        </p:spPr>
        <p:txBody>
          <a:bodyPr/>
          <a:lstStyle>
            <a:lvl1pPr>
              <a:defRPr/>
            </a:lvl1pPr>
          </a:lstStyle>
          <a:p>
            <a:pPr>
              <a:defRPr/>
            </a:pPr>
            <a:endParaRPr lang="en-US"/>
          </a:p>
        </p:txBody>
      </p:sp>
      <p:sp>
        <p:nvSpPr>
          <p:cNvPr id="6" name="Rectangle 12"/>
          <p:cNvSpPr>
            <a:spLocks noGrp="1" noChangeArrowheads="1"/>
          </p:cNvSpPr>
          <p:nvPr>
            <p:ph type="ftr" sz="quarter" idx="11"/>
          </p:nvPr>
        </p:nvSpPr>
        <p:spPr>
          <a:ln/>
        </p:spPr>
        <p:txBody>
          <a:bodyPr/>
          <a:lstStyle>
            <a:lvl1pPr>
              <a:defRPr/>
            </a:lvl1pPr>
          </a:lstStyle>
          <a:p>
            <a:pPr>
              <a:defRPr/>
            </a:pPr>
            <a:endParaRPr lang="en-US"/>
          </a:p>
        </p:txBody>
      </p:sp>
      <p:sp>
        <p:nvSpPr>
          <p:cNvPr id="7" name="Rectangle 13"/>
          <p:cNvSpPr>
            <a:spLocks noGrp="1" noChangeArrowheads="1"/>
          </p:cNvSpPr>
          <p:nvPr>
            <p:ph type="sldNum" sz="quarter" idx="12"/>
          </p:nvPr>
        </p:nvSpPr>
        <p:spPr>
          <a:ln/>
        </p:spPr>
        <p:txBody>
          <a:bodyPr/>
          <a:lstStyle>
            <a:lvl1pPr>
              <a:defRPr/>
            </a:lvl1pPr>
          </a:lstStyle>
          <a:p>
            <a:pPr>
              <a:defRPr/>
            </a:pPr>
            <a:fld id="{986CEC16-0C09-4C9B-A1AB-D060B28652FB}" type="slidenum">
              <a:rPr lang="en-US"/>
              <a:pPr>
                <a:defRPr/>
              </a:pPr>
              <a:t>‹#›</a:t>
            </a:fld>
            <a:endParaRPr lang="en-US"/>
          </a:p>
        </p:txBody>
      </p:sp>
    </p:spTree>
    <p:extLst>
      <p:ext uri="{BB962C8B-B14F-4D97-AF65-F5344CB8AC3E}">
        <p14:creationId xmlns:p14="http://schemas.microsoft.com/office/powerpoint/2010/main" val="4048572033"/>
      </p:ext>
    </p:extLst>
  </p:cSld>
  <p:clrMapOvr>
    <a:masterClrMapping/>
  </p:clrMapOvr>
  <p:transition>
    <p:split orient="vert" dir="in"/>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Freeform 2">
            <a:extLst>
              <a:ext uri="{FF2B5EF4-FFF2-40B4-BE49-F238E27FC236}">
                <a16:creationId xmlns:a16="http://schemas.microsoft.com/office/drawing/2014/main" id="{CAD8C9C7-A2B4-D3C5-7DB9-322564C1C06F}"/>
              </a:ext>
            </a:extLst>
          </p:cNvPr>
          <p:cNvSpPr/>
          <p:nvPr userDrawn="1"/>
        </p:nvSpPr>
        <p:spPr>
          <a:xfrm>
            <a:off x="7047156" y="0"/>
            <a:ext cx="11240843" cy="10287000"/>
          </a:xfrm>
          <a:custGeom>
            <a:avLst/>
            <a:gdLst/>
            <a:ahLst/>
            <a:cxnLst/>
            <a:rect l="l" t="t" r="r" b="b"/>
            <a:pathLst>
              <a:path w="17916401" h="10287000">
                <a:moveTo>
                  <a:pt x="0" y="0"/>
                </a:moveTo>
                <a:lnTo>
                  <a:pt x="17916401" y="0"/>
                </a:lnTo>
                <a:lnTo>
                  <a:pt x="17916401" y="10287000"/>
                </a:lnTo>
                <a:lnTo>
                  <a:pt x="0" y="10287000"/>
                </a:lnTo>
                <a:lnTo>
                  <a:pt x="0" y="0"/>
                </a:lnTo>
                <a:close/>
              </a:path>
            </a:pathLst>
          </a:custGeom>
          <a:blipFill>
            <a:blip r:embed="rId2"/>
            <a:stretch>
              <a:fillRect r="-59386"/>
            </a:stretch>
          </a:blipFill>
        </p:spPr>
        <p:txBody>
          <a:bodyPr/>
          <a:lstStyle/>
          <a:p>
            <a:endParaRPr lang="en-US"/>
          </a:p>
        </p:txBody>
      </p:sp>
      <p:sp>
        <p:nvSpPr>
          <p:cNvPr id="8" name="Freeform 3">
            <a:extLst>
              <a:ext uri="{FF2B5EF4-FFF2-40B4-BE49-F238E27FC236}">
                <a16:creationId xmlns:a16="http://schemas.microsoft.com/office/drawing/2014/main" id="{20A25823-32FE-02A3-675A-48731329D320}"/>
              </a:ext>
            </a:extLst>
          </p:cNvPr>
          <p:cNvSpPr/>
          <p:nvPr userDrawn="1"/>
        </p:nvSpPr>
        <p:spPr>
          <a:xfrm>
            <a:off x="14988626" y="8491496"/>
            <a:ext cx="2403116" cy="1096422"/>
          </a:xfrm>
          <a:custGeom>
            <a:avLst/>
            <a:gdLst/>
            <a:ahLst/>
            <a:cxnLst/>
            <a:rect l="l" t="t" r="r" b="b"/>
            <a:pathLst>
              <a:path w="2403116" h="1096422">
                <a:moveTo>
                  <a:pt x="0" y="0"/>
                </a:moveTo>
                <a:lnTo>
                  <a:pt x="2403116" y="0"/>
                </a:lnTo>
                <a:lnTo>
                  <a:pt x="2403116" y="1096422"/>
                </a:lnTo>
                <a:lnTo>
                  <a:pt x="0" y="1096422"/>
                </a:lnTo>
                <a:lnTo>
                  <a:pt x="0" y="0"/>
                </a:lnTo>
                <a:close/>
              </a:path>
            </a:pathLst>
          </a:custGeom>
          <a:blipFill>
            <a:blip r:embed="rId3"/>
            <a:stretch>
              <a:fillRect/>
            </a:stretch>
          </a:blipFill>
        </p:spPr>
        <p:txBody>
          <a:bodyPr/>
          <a:lstStyle/>
          <a:p>
            <a:endParaRPr lang="en-US"/>
          </a:p>
        </p:txBody>
      </p:sp>
      <p:grpSp>
        <p:nvGrpSpPr>
          <p:cNvPr id="9" name="Group 5">
            <a:extLst>
              <a:ext uri="{FF2B5EF4-FFF2-40B4-BE49-F238E27FC236}">
                <a16:creationId xmlns:a16="http://schemas.microsoft.com/office/drawing/2014/main" id="{9B0B5340-CD58-781F-31D0-FE93C6FF6EDD}"/>
              </a:ext>
            </a:extLst>
          </p:cNvPr>
          <p:cNvGrpSpPr/>
          <p:nvPr userDrawn="1"/>
        </p:nvGrpSpPr>
        <p:grpSpPr>
          <a:xfrm>
            <a:off x="0" y="0"/>
            <a:ext cx="14094312" cy="10287000"/>
            <a:chOff x="0" y="0"/>
            <a:chExt cx="3712082" cy="2709333"/>
          </a:xfrm>
        </p:grpSpPr>
        <p:sp>
          <p:nvSpPr>
            <p:cNvPr id="10" name="Freeform 6">
              <a:extLst>
                <a:ext uri="{FF2B5EF4-FFF2-40B4-BE49-F238E27FC236}">
                  <a16:creationId xmlns:a16="http://schemas.microsoft.com/office/drawing/2014/main" id="{186B5824-EDD6-2C66-B839-B7E18F1BCB46}"/>
                </a:ext>
              </a:extLst>
            </p:cNvPr>
            <p:cNvSpPr/>
            <p:nvPr/>
          </p:nvSpPr>
          <p:spPr>
            <a:xfrm>
              <a:off x="0" y="0"/>
              <a:ext cx="3712082" cy="2709333"/>
            </a:xfrm>
            <a:custGeom>
              <a:avLst/>
              <a:gdLst/>
              <a:ahLst/>
              <a:cxnLst/>
              <a:rect l="l" t="t" r="r" b="b"/>
              <a:pathLst>
                <a:path w="3712082" h="2709333">
                  <a:moveTo>
                    <a:pt x="0" y="0"/>
                  </a:moveTo>
                  <a:lnTo>
                    <a:pt x="3712082" y="0"/>
                  </a:lnTo>
                  <a:lnTo>
                    <a:pt x="3712082" y="2709333"/>
                  </a:lnTo>
                  <a:lnTo>
                    <a:pt x="0" y="2709333"/>
                  </a:lnTo>
                  <a:close/>
                </a:path>
              </a:pathLst>
            </a:custGeom>
            <a:solidFill>
              <a:srgbClr val="D86018"/>
            </a:solidFill>
          </p:spPr>
          <p:txBody>
            <a:bodyPr/>
            <a:lstStyle/>
            <a:p>
              <a:endParaRPr lang="en-US"/>
            </a:p>
          </p:txBody>
        </p:sp>
        <p:sp>
          <p:nvSpPr>
            <p:cNvPr id="11" name="TextBox 7">
              <a:extLst>
                <a:ext uri="{FF2B5EF4-FFF2-40B4-BE49-F238E27FC236}">
                  <a16:creationId xmlns:a16="http://schemas.microsoft.com/office/drawing/2014/main" id="{5C9E0399-3D3A-E6E1-4640-44BA4D8D2279}"/>
                </a:ext>
              </a:extLst>
            </p:cNvPr>
            <p:cNvSpPr txBox="1"/>
            <p:nvPr/>
          </p:nvSpPr>
          <p:spPr>
            <a:xfrm>
              <a:off x="0" y="-38100"/>
              <a:ext cx="3712082" cy="2747433"/>
            </a:xfrm>
            <a:prstGeom prst="rect">
              <a:avLst/>
            </a:prstGeom>
          </p:spPr>
          <p:txBody>
            <a:bodyPr lIns="50800" tIns="50800" rIns="50800" bIns="50800" rtlCol="0" anchor="ctr"/>
            <a:lstStyle/>
            <a:p>
              <a:pPr algn="ctr">
                <a:lnSpc>
                  <a:spcPts val="3360"/>
                </a:lnSpc>
              </a:pPr>
              <a:endParaRPr/>
            </a:p>
          </p:txBody>
        </p:sp>
      </p:grpSp>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2/26/2025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grpSp>
        <p:nvGrpSpPr>
          <p:cNvPr id="7" name="Group 3">
            <a:extLst>
              <a:ext uri="{FF2B5EF4-FFF2-40B4-BE49-F238E27FC236}">
                <a16:creationId xmlns:a16="http://schemas.microsoft.com/office/drawing/2014/main" id="{6E1C93FF-E5CD-29BE-A2D7-F6B64FEF377A}"/>
              </a:ext>
            </a:extLst>
          </p:cNvPr>
          <p:cNvGrpSpPr/>
          <p:nvPr userDrawn="1"/>
        </p:nvGrpSpPr>
        <p:grpSpPr>
          <a:xfrm>
            <a:off x="-76200" y="0"/>
            <a:ext cx="18669000" cy="10287000"/>
            <a:chOff x="0" y="0"/>
            <a:chExt cx="4816593" cy="2709333"/>
          </a:xfrm>
        </p:grpSpPr>
        <p:sp>
          <p:nvSpPr>
            <p:cNvPr id="8" name="Freeform 4">
              <a:extLst>
                <a:ext uri="{FF2B5EF4-FFF2-40B4-BE49-F238E27FC236}">
                  <a16:creationId xmlns:a16="http://schemas.microsoft.com/office/drawing/2014/main" id="{02C81B0A-D8DB-8501-5B7B-8BCC57C5244B}"/>
                </a:ext>
              </a:extLst>
            </p:cNvPr>
            <p:cNvSpPr/>
            <p:nvPr/>
          </p:nvSpPr>
          <p:spPr>
            <a:xfrm>
              <a:off x="0" y="0"/>
              <a:ext cx="4816592" cy="2709333"/>
            </a:xfrm>
            <a:custGeom>
              <a:avLst/>
              <a:gdLst/>
              <a:ahLst/>
              <a:cxnLst/>
              <a:rect l="l" t="t" r="r" b="b"/>
              <a:pathLst>
                <a:path w="4816592" h="2709333">
                  <a:moveTo>
                    <a:pt x="0" y="0"/>
                  </a:moveTo>
                  <a:lnTo>
                    <a:pt x="4816592" y="0"/>
                  </a:lnTo>
                  <a:lnTo>
                    <a:pt x="4816592" y="2709333"/>
                  </a:lnTo>
                  <a:lnTo>
                    <a:pt x="0" y="2709333"/>
                  </a:lnTo>
                  <a:close/>
                </a:path>
              </a:pathLst>
            </a:custGeom>
            <a:solidFill>
              <a:srgbClr val="FFFFFF"/>
            </a:solidFill>
          </p:spPr>
          <p:txBody>
            <a:bodyPr/>
            <a:lstStyle/>
            <a:p>
              <a:endParaRPr lang="en-US"/>
            </a:p>
          </p:txBody>
        </p:sp>
        <p:sp>
          <p:nvSpPr>
            <p:cNvPr id="9" name="TextBox 5">
              <a:extLst>
                <a:ext uri="{FF2B5EF4-FFF2-40B4-BE49-F238E27FC236}">
                  <a16:creationId xmlns:a16="http://schemas.microsoft.com/office/drawing/2014/main" id="{102EA5B5-5C60-A0F7-2D41-7C689DE36A22}"/>
                </a:ext>
              </a:extLst>
            </p:cNvPr>
            <p:cNvSpPr txBox="1"/>
            <p:nvPr/>
          </p:nvSpPr>
          <p:spPr>
            <a:xfrm>
              <a:off x="0" y="-38100"/>
              <a:ext cx="4816593" cy="2747433"/>
            </a:xfrm>
            <a:prstGeom prst="rect">
              <a:avLst/>
            </a:prstGeom>
          </p:spPr>
          <p:txBody>
            <a:bodyPr lIns="50800" tIns="50800" rIns="50800" bIns="50800" rtlCol="0" anchor="ctr"/>
            <a:lstStyle/>
            <a:p>
              <a:pPr algn="ctr">
                <a:lnSpc>
                  <a:spcPts val="3360"/>
                </a:lnSpc>
              </a:pPr>
              <a:endParaRPr/>
            </a:p>
          </p:txBody>
        </p:sp>
      </p:grpSp>
      <p:sp>
        <p:nvSpPr>
          <p:cNvPr id="10" name="Freeform 8">
            <a:extLst>
              <a:ext uri="{FF2B5EF4-FFF2-40B4-BE49-F238E27FC236}">
                <a16:creationId xmlns:a16="http://schemas.microsoft.com/office/drawing/2014/main" id="{99DECC27-B2DB-0C5E-28CC-D7446E18C0C0}"/>
              </a:ext>
            </a:extLst>
          </p:cNvPr>
          <p:cNvSpPr/>
          <p:nvPr userDrawn="1"/>
        </p:nvSpPr>
        <p:spPr>
          <a:xfrm>
            <a:off x="14988626" y="8491496"/>
            <a:ext cx="2403116" cy="1096422"/>
          </a:xfrm>
          <a:custGeom>
            <a:avLst/>
            <a:gdLst/>
            <a:ahLst/>
            <a:cxnLst/>
            <a:rect l="l" t="t" r="r" b="b"/>
            <a:pathLst>
              <a:path w="2403116" h="1096422">
                <a:moveTo>
                  <a:pt x="0" y="0"/>
                </a:moveTo>
                <a:lnTo>
                  <a:pt x="2403116" y="0"/>
                </a:lnTo>
                <a:lnTo>
                  <a:pt x="2403116" y="1096422"/>
                </a:lnTo>
                <a:lnTo>
                  <a:pt x="0" y="1096422"/>
                </a:lnTo>
                <a:lnTo>
                  <a:pt x="0" y="0"/>
                </a:lnTo>
                <a:close/>
              </a:path>
            </a:pathLst>
          </a:custGeom>
          <a:blipFill>
            <a:blip r:embed="rId2"/>
            <a:stretch>
              <a:fillRect/>
            </a:stretch>
          </a:blipFill>
        </p:spPr>
        <p:txBody>
          <a:bodyPr/>
          <a:lstStyle/>
          <a:p>
            <a:endParaRPr lang="en-US"/>
          </a:p>
        </p:txBody>
      </p:sp>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2/26/2025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2/26/2025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2/26/2025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2/26/2025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
        <p:nvSpPr>
          <p:cNvPr id="5" name="Freeform 3"/>
          <p:cNvSpPr/>
          <p:nvPr userDrawn="1"/>
        </p:nvSpPr>
        <p:spPr>
          <a:xfrm>
            <a:off x="14988626" y="8491496"/>
            <a:ext cx="2403116" cy="1096422"/>
          </a:xfrm>
          <a:custGeom>
            <a:avLst/>
            <a:gdLst/>
            <a:ahLst/>
            <a:cxnLst/>
            <a:rect l="l" t="t" r="r" b="b"/>
            <a:pathLst>
              <a:path w="2403116" h="1096422">
                <a:moveTo>
                  <a:pt x="0" y="0"/>
                </a:moveTo>
                <a:lnTo>
                  <a:pt x="2403116" y="0"/>
                </a:lnTo>
                <a:lnTo>
                  <a:pt x="2403116" y="1096422"/>
                </a:lnTo>
                <a:lnTo>
                  <a:pt x="0" y="1096422"/>
                </a:lnTo>
                <a:lnTo>
                  <a:pt x="0" y="0"/>
                </a:lnTo>
                <a:close/>
              </a:path>
            </a:pathLst>
          </a:custGeom>
          <a:blipFill>
            <a:blip r:embed="rId2"/>
            <a:stretch>
              <a:fillRect/>
            </a:stretch>
          </a:blipFill>
        </p:spPr>
        <p:txBody>
          <a:bodyPr/>
          <a:lstStyle/>
          <a:p>
            <a:endParaRPr lang="en-US"/>
          </a:p>
        </p:txBody>
      </p:sp>
      <p:sp>
        <p:nvSpPr>
          <p:cNvPr id="7" name="Freeform 2">
            <a:extLst>
              <a:ext uri="{FF2B5EF4-FFF2-40B4-BE49-F238E27FC236}">
                <a16:creationId xmlns:a16="http://schemas.microsoft.com/office/drawing/2014/main" id="{DD7CF5EF-30DA-49C6-DFA0-ED7AB01B6903}"/>
              </a:ext>
            </a:extLst>
          </p:cNvPr>
          <p:cNvSpPr/>
          <p:nvPr userDrawn="1"/>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3"/>
            <a:stretch>
              <a:fillRect/>
            </a:stretch>
          </a:blipFill>
        </p:spPr>
        <p:txBody>
          <a:bodyPr/>
          <a:lstStyle/>
          <a:p>
            <a:endParaRPr lang="en-US"/>
          </a:p>
        </p:txBody>
      </p:sp>
      <p:pic>
        <p:nvPicPr>
          <p:cNvPr id="13" name="Picture 12" descr="A black and white sign with white text&#10;&#10;AI-generated content may be incorrect.">
            <a:extLst>
              <a:ext uri="{FF2B5EF4-FFF2-40B4-BE49-F238E27FC236}">
                <a16:creationId xmlns:a16="http://schemas.microsoft.com/office/drawing/2014/main" id="{2872F323-76CF-CDDE-DD68-195B01F76B3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019300" y="2817110"/>
            <a:ext cx="13335000" cy="465278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2/26/2025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2/26/2025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2"/>
          <p:cNvSpPr/>
          <p:nvPr userDrawn="1"/>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14"/>
            <a:stretch>
              <a:fillRect t="-1074" b="-1074"/>
            </a:stretch>
          </a:blipFill>
        </p:spPr>
        <p:txBody>
          <a:bodyPr/>
          <a:lstStyle/>
          <a:p>
            <a:endParaRPr lang="en-US"/>
          </a:p>
        </p:txBody>
      </p:sp>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2/26/2025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
        <p:nvSpPr>
          <p:cNvPr id="8" name="Freeform 3">
            <a:extLst>
              <a:ext uri="{FF2B5EF4-FFF2-40B4-BE49-F238E27FC236}">
                <a16:creationId xmlns:a16="http://schemas.microsoft.com/office/drawing/2014/main" id="{C639B352-154E-319E-03EA-BA2EE7CFFB82}"/>
              </a:ext>
            </a:extLst>
          </p:cNvPr>
          <p:cNvSpPr/>
          <p:nvPr userDrawn="1"/>
        </p:nvSpPr>
        <p:spPr>
          <a:xfrm>
            <a:off x="14988626" y="8491496"/>
            <a:ext cx="2403116" cy="1096422"/>
          </a:xfrm>
          <a:custGeom>
            <a:avLst/>
            <a:gdLst/>
            <a:ahLst/>
            <a:cxnLst/>
            <a:rect l="l" t="t" r="r" b="b"/>
            <a:pathLst>
              <a:path w="2403116" h="1096422">
                <a:moveTo>
                  <a:pt x="0" y="0"/>
                </a:moveTo>
                <a:lnTo>
                  <a:pt x="2403116" y="0"/>
                </a:lnTo>
                <a:lnTo>
                  <a:pt x="2403116" y="1096422"/>
                </a:lnTo>
                <a:lnTo>
                  <a:pt x="0" y="1096422"/>
                </a:lnTo>
                <a:lnTo>
                  <a:pt x="0" y="0"/>
                </a:lnTo>
                <a:close/>
              </a:path>
            </a:pathLst>
          </a:custGeom>
          <a:blipFill>
            <a:blip r:embed="rId15"/>
            <a:stretch>
              <a:fillRect/>
            </a:stretch>
          </a:blipFill>
        </p:spPr>
        <p:txBody>
          <a:bodyPr/>
          <a:lstStyle/>
          <a:p>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717127-A72A-0E05-1F32-D4CB0E537810}"/>
              </a:ext>
            </a:extLst>
          </p:cNvPr>
          <p:cNvSpPr>
            <a:spLocks noGrp="1"/>
          </p:cNvSpPr>
          <p:nvPr>
            <p:ph type="ctrTitle"/>
          </p:nvPr>
        </p:nvSpPr>
        <p:spPr>
          <a:xfrm>
            <a:off x="2438400" y="2476500"/>
            <a:ext cx="10515600" cy="1470025"/>
          </a:xfrm>
        </p:spPr>
        <p:txBody>
          <a:bodyPr/>
          <a:lstStyle/>
          <a:p>
            <a:pPr algn="l"/>
            <a:r>
              <a:rPr lang="en-US" dirty="0">
                <a:effectLst>
                  <a:outerShdw blurRad="38100" dist="38100" dir="2700000" algn="tl">
                    <a:srgbClr val="000000">
                      <a:alpha val="43137"/>
                    </a:srgbClr>
                  </a:outerShdw>
                </a:effectLst>
              </a:rPr>
              <a:t>Introduction</a:t>
            </a:r>
            <a:br>
              <a:rPr lang="en-US" dirty="0">
                <a:effectLst>
                  <a:outerShdw blurRad="38100" dist="38100" dir="2700000" algn="tl">
                    <a:srgbClr val="000000">
                      <a:alpha val="43137"/>
                    </a:srgbClr>
                  </a:outerShdw>
                </a:effectLst>
              </a:rPr>
            </a:br>
            <a:r>
              <a:rPr lang="en-US" dirty="0">
                <a:effectLst>
                  <a:outerShdw blurRad="38100" dist="38100" dir="2700000" algn="tl">
                    <a:srgbClr val="000000">
                      <a:alpha val="43137"/>
                    </a:srgbClr>
                  </a:outerShdw>
                </a:effectLst>
              </a:rPr>
              <a:t>WHY TALK ABOUT MONEY?</a:t>
            </a:r>
          </a:p>
        </p:txBody>
      </p:sp>
    </p:spTree>
    <p:extLst>
      <p:ext uri="{BB962C8B-B14F-4D97-AF65-F5344CB8AC3E}">
        <p14:creationId xmlns:p14="http://schemas.microsoft.com/office/powerpoint/2010/main" val="3998749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DC5455E-129A-F0BC-A2CF-E7B8FCC033FA}"/>
              </a:ext>
            </a:extLst>
          </p:cNvPr>
          <p:cNvSpPr>
            <a:spLocks noGrp="1"/>
          </p:cNvSpPr>
          <p:nvPr>
            <p:ph idx="1"/>
          </p:nvPr>
        </p:nvSpPr>
        <p:spPr>
          <a:xfrm>
            <a:off x="1066800" y="1028700"/>
            <a:ext cx="12192000" cy="8534400"/>
          </a:xfrm>
        </p:spPr>
        <p:txBody>
          <a:bodyPr>
            <a:noAutofit/>
          </a:bodyPr>
          <a:lstStyle/>
          <a:p>
            <a:pPr marL="0" indent="0">
              <a:buNone/>
            </a:pPr>
            <a:r>
              <a:rPr lang="en-US" sz="4800" dirty="0">
                <a:effectLst>
                  <a:outerShdw blurRad="38100" dist="38100" dir="2700000" algn="tl">
                    <a:srgbClr val="000000">
                      <a:alpha val="43137"/>
                    </a:srgbClr>
                  </a:outerShdw>
                </a:effectLst>
              </a:rPr>
              <a:t>Our prayer should not be: “Lord, make me wealthy.”  </a:t>
            </a:r>
            <a:endParaRPr lang="en-US" dirty="0">
              <a:effectLst>
                <a:outerShdw blurRad="38100" dist="38100" dir="2700000" algn="tl">
                  <a:srgbClr val="000000">
                    <a:alpha val="43137"/>
                  </a:srgbClr>
                </a:outerShdw>
              </a:effectLst>
            </a:endParaRPr>
          </a:p>
          <a:p>
            <a:pPr marL="0" indent="0">
              <a:buNone/>
            </a:pPr>
            <a:endParaRPr lang="en-US" sz="3600" b="1" dirty="0">
              <a:effectLst>
                <a:outerShdw blurRad="38100" dist="38100" dir="2700000" algn="tl">
                  <a:srgbClr val="000000">
                    <a:alpha val="43137"/>
                  </a:srgbClr>
                </a:outerShdw>
              </a:effectLst>
            </a:endParaRPr>
          </a:p>
          <a:p>
            <a:pPr marL="0" indent="0">
              <a:buNone/>
            </a:pPr>
            <a:r>
              <a:rPr lang="en-US" sz="5400" dirty="0">
                <a:effectLst>
                  <a:outerShdw blurRad="38100" dist="38100" dir="2700000" algn="tl">
                    <a:srgbClr val="000000">
                      <a:alpha val="43137"/>
                    </a:srgbClr>
                  </a:outerShdw>
                </a:effectLst>
              </a:rPr>
              <a:t>Our prayer should be, </a:t>
            </a:r>
            <a:r>
              <a:rPr lang="en-US" sz="4800" dirty="0">
                <a:effectLst>
                  <a:outerShdw blurRad="38100" dist="38100" dir="2700000" algn="tl">
                    <a:srgbClr val="000000">
                      <a:alpha val="43137"/>
                    </a:srgbClr>
                  </a:outerShdw>
                </a:effectLst>
              </a:rPr>
              <a:t>“Give us this day our daily bread” </a:t>
            </a:r>
            <a:r>
              <a:rPr lang="en-US" sz="4000" dirty="0">
                <a:effectLst>
                  <a:outerShdw blurRad="38100" dist="38100" dir="2700000" algn="tl">
                    <a:srgbClr val="000000">
                      <a:alpha val="43137"/>
                    </a:srgbClr>
                  </a:outerShdw>
                </a:effectLst>
              </a:rPr>
              <a:t>(Matthew 6:11).</a:t>
            </a:r>
          </a:p>
          <a:p>
            <a:pPr marL="0" indent="0">
              <a:buNone/>
            </a:pPr>
            <a:endParaRPr lang="en-US" sz="4000" dirty="0">
              <a:effectLst>
                <a:outerShdw blurRad="38100" dist="38100" dir="2700000" algn="tl">
                  <a:srgbClr val="000000">
                    <a:alpha val="43137"/>
                  </a:srgbClr>
                </a:outerShdw>
              </a:effectLst>
            </a:endParaRPr>
          </a:p>
          <a:p>
            <a:pPr marL="0" indent="0">
              <a:buNone/>
            </a:pPr>
            <a:r>
              <a:rPr lang="en-US" sz="5400" b="1" dirty="0">
                <a:effectLst>
                  <a:outerShdw blurRad="38100" dist="38100" dir="2700000" algn="tl">
                    <a:srgbClr val="000000">
                      <a:alpha val="43137"/>
                    </a:srgbClr>
                  </a:outerShdw>
                </a:effectLst>
              </a:rPr>
              <a:t>Why?</a:t>
            </a:r>
          </a:p>
          <a:p>
            <a:pPr marL="0" indent="0">
              <a:buNone/>
            </a:pPr>
            <a:r>
              <a:rPr lang="en-US" sz="5400" dirty="0">
                <a:effectLst>
                  <a:outerShdw blurRad="38100" dist="38100" dir="2700000" algn="tl">
                    <a:srgbClr val="000000">
                      <a:alpha val="43137"/>
                    </a:srgbClr>
                  </a:outerShdw>
                </a:effectLst>
              </a:rPr>
              <a:t>“You cannot serve two masters.  You cannot serve both God and money” </a:t>
            </a:r>
            <a:r>
              <a:rPr lang="en-US" sz="4000" dirty="0">
                <a:effectLst>
                  <a:outerShdw blurRad="38100" dist="38100" dir="2700000" algn="tl">
                    <a:srgbClr val="000000">
                      <a:alpha val="43137"/>
                    </a:srgbClr>
                  </a:outerShdw>
                </a:effectLst>
              </a:rPr>
              <a:t>(Matthew 6:24).</a:t>
            </a:r>
            <a:endParaRPr lang="en-US" sz="54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1488301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48735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Relaxed adult man breathing fresh air in a forest with green trees in the  background Stock Photo - Alamy">
            <a:extLst>
              <a:ext uri="{FF2B5EF4-FFF2-40B4-BE49-F238E27FC236}">
                <a16:creationId xmlns:a16="http://schemas.microsoft.com/office/drawing/2014/main" id="{7425428D-3AB2-1FEB-8A47-F2683D540AF0}"/>
              </a:ext>
            </a:extLst>
          </p:cNvPr>
          <p:cNvPicPr>
            <a:picLocks noChangeAspect="1" noChangeArrowheads="1"/>
          </p:cNvPicPr>
          <p:nvPr/>
        </p:nvPicPr>
        <p:blipFill rotWithShape="1">
          <a:blip r:embed="rId3">
            <a:alphaModFix amt="35000"/>
            <a:extLst>
              <a:ext uri="{28A0092B-C50C-407E-A947-70E740481C1C}">
                <a14:useLocalDpi xmlns:a14="http://schemas.microsoft.com/office/drawing/2010/main" val="0"/>
              </a:ext>
            </a:extLst>
          </a:blip>
          <a:srcRect r="10708" b="6130"/>
          <a:stretch/>
        </p:blipFill>
        <p:spPr bwMode="auto">
          <a:xfrm>
            <a:off x="6803351" y="-1"/>
            <a:ext cx="11789449" cy="8656295"/>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E78377B8-63B9-AB10-3DF8-5476914F16BC}"/>
              </a:ext>
            </a:extLst>
          </p:cNvPr>
          <p:cNvSpPr/>
          <p:nvPr/>
        </p:nvSpPr>
        <p:spPr>
          <a:xfrm>
            <a:off x="6803351" y="-1"/>
            <a:ext cx="7369849" cy="8656295"/>
          </a:xfrm>
          <a:prstGeom prst="rect">
            <a:avLst/>
          </a:prstGeom>
          <a:gradFill>
            <a:gsLst>
              <a:gs pos="44000">
                <a:schemeClr val="bg1">
                  <a:alpha val="58000"/>
                </a:schemeClr>
              </a:gs>
              <a:gs pos="100000">
                <a:schemeClr val="bg1"/>
              </a:gs>
            </a:gsLst>
            <a:lin ang="108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9CCED5B-B82C-02C0-8308-FF914486F6D3}"/>
              </a:ext>
            </a:extLst>
          </p:cNvPr>
          <p:cNvSpPr>
            <a:spLocks noGrp="1"/>
          </p:cNvSpPr>
          <p:nvPr>
            <p:ph type="title"/>
          </p:nvPr>
        </p:nvSpPr>
        <p:spPr>
          <a:xfrm>
            <a:off x="950912" y="2019300"/>
            <a:ext cx="13222288" cy="6705600"/>
          </a:xfrm>
        </p:spPr>
        <p:txBody>
          <a:bodyPr>
            <a:noAutofit/>
          </a:bodyPr>
          <a:lstStyle/>
          <a:p>
            <a:r>
              <a:rPr lang="en-US" sz="6000" b="0" cap="none" dirty="0">
                <a:solidFill>
                  <a:srgbClr val="D86018"/>
                </a:solidFill>
                <a:effectLst>
                  <a:outerShdw blurRad="38100" dist="38100" dir="2700000" algn="tl">
                    <a:srgbClr val="000000">
                      <a:alpha val="43137"/>
                    </a:srgbClr>
                  </a:outerShdw>
                </a:effectLst>
              </a:rPr>
              <a:t>In Psalm 31:6-8 the Message Bible says:</a:t>
            </a:r>
            <a:br>
              <a:rPr lang="en-US" sz="6000" b="0" cap="none" dirty="0">
                <a:solidFill>
                  <a:srgbClr val="D86018"/>
                </a:solidFill>
                <a:effectLst>
                  <a:outerShdw blurRad="38100" dist="38100" dir="2700000" algn="tl">
                    <a:srgbClr val="000000">
                      <a:alpha val="43137"/>
                    </a:srgbClr>
                  </a:outerShdw>
                </a:effectLst>
              </a:rPr>
            </a:br>
            <a:r>
              <a:rPr lang="en-US" sz="6000" b="0" cap="none" dirty="0">
                <a:solidFill>
                  <a:srgbClr val="D86018"/>
                </a:solidFill>
                <a:effectLst>
                  <a:outerShdw blurRad="38100" dist="38100" dir="2700000" algn="tl">
                    <a:srgbClr val="000000">
                      <a:alpha val="43137"/>
                    </a:srgbClr>
                  </a:outerShdw>
                </a:effectLst>
              </a:rPr>
              <a:t>“…I’m leaping and singing in the circle of your love; you saw my pain; you disarmed my tormentors. You didn’t leave me in their clutches but gave me room to breathe.”</a:t>
            </a:r>
            <a:endParaRPr lang="en-US" sz="5400" dirty="0">
              <a:solidFill>
                <a:srgbClr val="D86018"/>
              </a:solidFill>
              <a:effectLst>
                <a:outerShdw blurRad="38100" dist="38100" dir="2700000" algn="tl">
                  <a:srgbClr val="000000">
                    <a:alpha val="43137"/>
                  </a:srgbClr>
                </a:outerShdw>
              </a:effectLst>
            </a:endParaRPr>
          </a:p>
        </p:txBody>
      </p:sp>
      <p:sp>
        <p:nvSpPr>
          <p:cNvPr id="3" name="Text Placeholder 2">
            <a:extLst>
              <a:ext uri="{FF2B5EF4-FFF2-40B4-BE49-F238E27FC236}">
                <a16:creationId xmlns:a16="http://schemas.microsoft.com/office/drawing/2014/main" id="{F714AACD-8E3B-A7BD-CCB7-0FF06BF709B5}"/>
              </a:ext>
            </a:extLst>
          </p:cNvPr>
          <p:cNvSpPr>
            <a:spLocks noGrp="1"/>
          </p:cNvSpPr>
          <p:nvPr>
            <p:ph type="body" idx="1"/>
          </p:nvPr>
        </p:nvSpPr>
        <p:spPr>
          <a:xfrm>
            <a:off x="982507" y="514350"/>
            <a:ext cx="7772400" cy="990600"/>
          </a:xfrm>
        </p:spPr>
        <p:txBody>
          <a:bodyPr>
            <a:normAutofit/>
          </a:bodyPr>
          <a:lstStyle/>
          <a:p>
            <a:r>
              <a:rPr lang="en-US" sz="5400" b="1" dirty="0">
                <a:solidFill>
                  <a:srgbClr val="D86018"/>
                </a:solidFill>
                <a:effectLst>
                  <a:outerShdw blurRad="38100" dist="38100" dir="2700000" algn="tl">
                    <a:srgbClr val="000000">
                      <a:alpha val="43137"/>
                    </a:srgbClr>
                  </a:outerShdw>
                </a:effectLst>
              </a:rPr>
              <a:t>ROOM TO BREATHE</a:t>
            </a:r>
          </a:p>
        </p:txBody>
      </p:sp>
    </p:spTree>
    <p:extLst>
      <p:ext uri="{BB962C8B-B14F-4D97-AF65-F5344CB8AC3E}">
        <p14:creationId xmlns:p14="http://schemas.microsoft.com/office/powerpoint/2010/main" val="16560245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ED9CA6-D4CA-6D33-0047-8860BC57FD91}"/>
              </a:ext>
            </a:extLst>
          </p:cNvPr>
          <p:cNvSpPr>
            <a:spLocks noGrp="1"/>
          </p:cNvSpPr>
          <p:nvPr>
            <p:ph type="title"/>
          </p:nvPr>
        </p:nvSpPr>
        <p:spPr>
          <a:xfrm>
            <a:off x="457200" y="274638"/>
            <a:ext cx="10668000" cy="1363662"/>
          </a:xfrm>
        </p:spPr>
        <p:txBody>
          <a:bodyPr>
            <a:normAutofit/>
          </a:bodyPr>
          <a:lstStyle/>
          <a:p>
            <a:r>
              <a:rPr lang="en-US" sz="6000" dirty="0">
                <a:effectLst>
                  <a:outerShdw blurRad="38100" dist="38100" dir="2700000" algn="tl">
                    <a:srgbClr val="000000">
                      <a:alpha val="43137"/>
                    </a:srgbClr>
                  </a:outerShdw>
                </a:effectLst>
              </a:rPr>
              <a:t>WHY TALK MONEY IN CHURCH?</a:t>
            </a:r>
          </a:p>
        </p:txBody>
      </p:sp>
      <p:sp>
        <p:nvSpPr>
          <p:cNvPr id="3" name="Content Placeholder 2">
            <a:extLst>
              <a:ext uri="{FF2B5EF4-FFF2-40B4-BE49-F238E27FC236}">
                <a16:creationId xmlns:a16="http://schemas.microsoft.com/office/drawing/2014/main" id="{4317A244-9BCC-7BB2-42FE-4BACAD71FF47}"/>
              </a:ext>
            </a:extLst>
          </p:cNvPr>
          <p:cNvSpPr>
            <a:spLocks noGrp="1"/>
          </p:cNvSpPr>
          <p:nvPr>
            <p:ph idx="1"/>
          </p:nvPr>
        </p:nvSpPr>
        <p:spPr>
          <a:xfrm>
            <a:off x="914400" y="2019300"/>
            <a:ext cx="13335000" cy="7764462"/>
          </a:xfrm>
        </p:spPr>
        <p:txBody>
          <a:bodyPr>
            <a:normAutofit/>
          </a:bodyPr>
          <a:lstStyle/>
          <a:p>
            <a:pPr marL="0" indent="0">
              <a:buNone/>
            </a:pPr>
            <a:r>
              <a:rPr lang="en-US" sz="4800" dirty="0">
                <a:effectLst>
                  <a:outerShdw blurRad="38100" dist="38100" dir="2700000" algn="tl">
                    <a:srgbClr val="000000">
                      <a:alpha val="43137"/>
                    </a:srgbClr>
                  </a:outerShdw>
                </a:effectLst>
              </a:rPr>
              <a:t>Reason #1 </a:t>
            </a:r>
          </a:p>
          <a:p>
            <a:pPr marL="0" indent="0">
              <a:buNone/>
            </a:pPr>
            <a:r>
              <a:rPr lang="en-US" sz="5400" dirty="0">
                <a:effectLst>
                  <a:outerShdw blurRad="38100" dist="38100" dir="2700000" algn="tl">
                    <a:srgbClr val="000000">
                      <a:alpha val="43137"/>
                    </a:srgbClr>
                  </a:outerShdw>
                </a:effectLst>
              </a:rPr>
              <a:t>The Bible talks  a lot about money.</a:t>
            </a:r>
          </a:p>
          <a:p>
            <a:pPr marL="0" indent="0">
              <a:buNone/>
            </a:pPr>
            <a:endParaRPr lang="en-US" sz="2800" dirty="0">
              <a:effectLst>
                <a:outerShdw blurRad="38100" dist="38100" dir="2700000" algn="tl">
                  <a:srgbClr val="000000">
                    <a:alpha val="43137"/>
                  </a:srgbClr>
                </a:outerShdw>
              </a:effectLst>
            </a:endParaRPr>
          </a:p>
          <a:p>
            <a:pPr marL="0" indent="0">
              <a:buNone/>
            </a:pPr>
            <a:endParaRPr lang="en-US" sz="2800" dirty="0">
              <a:effectLst>
                <a:outerShdw blurRad="38100" dist="38100" dir="2700000" algn="tl">
                  <a:srgbClr val="000000">
                    <a:alpha val="43137"/>
                  </a:srgbClr>
                </a:outerShdw>
              </a:effectLst>
            </a:endParaRPr>
          </a:p>
          <a:p>
            <a:r>
              <a:rPr lang="en-US" sz="4800" dirty="0">
                <a:effectLst>
                  <a:outerShdw blurRad="38100" dist="38100" dir="2700000" algn="tl">
                    <a:srgbClr val="000000">
                      <a:alpha val="43137"/>
                    </a:srgbClr>
                  </a:outerShdw>
                </a:effectLst>
              </a:rPr>
              <a:t>500 Bible verses about faith and prayer vs over 2,000 verses on money</a:t>
            </a:r>
          </a:p>
          <a:p>
            <a:r>
              <a:rPr lang="en-US" sz="4800" dirty="0">
                <a:effectLst>
                  <a:outerShdw blurRad="38100" dist="38100" dir="2700000" algn="tl">
                    <a:srgbClr val="000000">
                      <a:alpha val="43137"/>
                    </a:srgbClr>
                  </a:outerShdw>
                </a:effectLst>
              </a:rPr>
              <a:t>Jesus spoke about money in 15% of his teachings</a:t>
            </a:r>
          </a:p>
          <a:p>
            <a:r>
              <a:rPr lang="en-US" sz="4800" dirty="0">
                <a:effectLst>
                  <a:outerShdw blurRad="38100" dist="38100" dir="2700000" algn="tl">
                    <a:srgbClr val="000000">
                      <a:alpha val="43137"/>
                    </a:srgbClr>
                  </a:outerShdw>
                </a:effectLst>
              </a:rPr>
              <a:t>Jesus included financial themes in 11 out of 39 parables</a:t>
            </a:r>
          </a:p>
          <a:p>
            <a:pPr marL="0" indent="0">
              <a:buNone/>
            </a:pPr>
            <a:endParaRPr lang="en-US" sz="2800" dirty="0"/>
          </a:p>
          <a:p>
            <a:pPr marL="0" indent="0">
              <a:buNone/>
            </a:pPr>
            <a:endParaRPr lang="en-US" sz="2800" dirty="0"/>
          </a:p>
        </p:txBody>
      </p:sp>
    </p:spTree>
    <p:extLst>
      <p:ext uri="{BB962C8B-B14F-4D97-AF65-F5344CB8AC3E}">
        <p14:creationId xmlns:p14="http://schemas.microsoft.com/office/powerpoint/2010/main" val="7672335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5B136E1-1E55-CB68-336B-1464D6E777FC}"/>
              </a:ext>
            </a:extLst>
          </p:cNvPr>
          <p:cNvSpPr>
            <a:spLocks noGrp="1"/>
          </p:cNvSpPr>
          <p:nvPr>
            <p:ph idx="1"/>
          </p:nvPr>
        </p:nvSpPr>
        <p:spPr>
          <a:xfrm>
            <a:off x="1066800" y="1485900"/>
            <a:ext cx="10515600" cy="7991100"/>
          </a:xfrm>
        </p:spPr>
        <p:txBody>
          <a:bodyPr>
            <a:normAutofit/>
          </a:body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6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a typeface="+mn-ea"/>
                <a:cs typeface="+mn-cs"/>
              </a:rPr>
              <a:t>Reason #2</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72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a typeface="+mn-ea"/>
                <a:cs typeface="+mn-cs"/>
              </a:rPr>
              <a:t>The Bible says that the love of money can lead to spiritual ruin.</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lang="en-US" sz="5400" dirty="0">
              <a:solidFill>
                <a:prstClr val="white"/>
              </a:solidFill>
              <a:latin typeface="Calibri"/>
            </a:endParaRPr>
          </a:p>
        </p:txBody>
      </p:sp>
    </p:spTree>
    <p:extLst>
      <p:ext uri="{BB962C8B-B14F-4D97-AF65-F5344CB8AC3E}">
        <p14:creationId xmlns:p14="http://schemas.microsoft.com/office/powerpoint/2010/main" val="29585781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4054B5D-D750-11BF-E23C-23461EC39ADA}"/>
              </a:ext>
            </a:extLst>
          </p:cNvPr>
          <p:cNvSpPr>
            <a:spLocks noGrp="1"/>
          </p:cNvSpPr>
          <p:nvPr>
            <p:ph idx="1"/>
          </p:nvPr>
        </p:nvSpPr>
        <p:spPr>
          <a:xfrm>
            <a:off x="990600" y="1943100"/>
            <a:ext cx="12039600" cy="6705600"/>
          </a:xfrm>
        </p:spPr>
        <p:txBody>
          <a:bodyPr>
            <a:normAutofit/>
          </a:bodyPr>
          <a:lstStyle/>
          <a:p>
            <a:pPr marL="0" indent="0" algn="ctr">
              <a:buNone/>
            </a:pPr>
            <a:r>
              <a:rPr lang="en-US" sz="6000" dirty="0">
                <a:effectLst>
                  <a:outerShdw blurRad="38100" dist="38100" dir="2700000" algn="tl">
                    <a:srgbClr val="000000">
                      <a:alpha val="43137"/>
                    </a:srgbClr>
                  </a:outerShdw>
                </a:effectLst>
              </a:rPr>
              <a:t>1 Timothy 6:10</a:t>
            </a:r>
            <a:endParaRPr lang="en-US" sz="6600" dirty="0">
              <a:effectLst>
                <a:outerShdw blurRad="38100" dist="38100" dir="2700000" algn="tl">
                  <a:srgbClr val="000000">
                    <a:alpha val="43137"/>
                  </a:srgbClr>
                </a:outerShdw>
              </a:effectLst>
            </a:endParaRPr>
          </a:p>
          <a:p>
            <a:pPr marL="0" indent="0" algn="ctr">
              <a:buNone/>
            </a:pPr>
            <a:r>
              <a:rPr lang="en-US" sz="6000" dirty="0">
                <a:effectLst>
                  <a:outerShdw blurRad="38100" dist="38100" dir="2700000" algn="tl">
                    <a:srgbClr val="000000">
                      <a:alpha val="43137"/>
                    </a:srgbClr>
                  </a:outerShdw>
                </a:effectLst>
              </a:rPr>
              <a:t>“For the love of money is the root of all evil: which while some coveted after, they have erred from the faith and pierced themselves through with many sorrows.”</a:t>
            </a:r>
            <a:endParaRPr lang="en-US" sz="54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5319390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5B136E1-1E55-CB68-336B-1464D6E777FC}"/>
              </a:ext>
            </a:extLst>
          </p:cNvPr>
          <p:cNvSpPr>
            <a:spLocks noGrp="1"/>
          </p:cNvSpPr>
          <p:nvPr>
            <p:ph idx="1"/>
          </p:nvPr>
        </p:nvSpPr>
        <p:spPr>
          <a:xfrm>
            <a:off x="1066800" y="2171700"/>
            <a:ext cx="4724400" cy="7305300"/>
          </a:xfrm>
        </p:spPr>
        <p:txBody>
          <a:bodyPr>
            <a:normAutofit/>
          </a:body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4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a:ea typeface="+mn-ea"/>
                <a:cs typeface="+mn-cs"/>
              </a:rPr>
              <a:t>Consider these biblical examples of how some of God’s children strayed from the faith because of greed:</a:t>
            </a:r>
          </a:p>
        </p:txBody>
      </p:sp>
      <p:graphicFrame>
        <p:nvGraphicFramePr>
          <p:cNvPr id="4" name="Content Placeholder 2">
            <a:extLst>
              <a:ext uri="{FF2B5EF4-FFF2-40B4-BE49-F238E27FC236}">
                <a16:creationId xmlns:a16="http://schemas.microsoft.com/office/drawing/2014/main" id="{9C176C81-F7CC-1B01-BA27-320D6F60D3F3}"/>
              </a:ext>
            </a:extLst>
          </p:cNvPr>
          <p:cNvGraphicFramePr>
            <a:graphicFrameLocks/>
          </p:cNvGraphicFramePr>
          <p:nvPr>
            <p:extLst>
              <p:ext uri="{D42A27DB-BD31-4B8C-83A1-F6EECF244321}">
                <p14:modId xmlns:p14="http://schemas.microsoft.com/office/powerpoint/2010/main" val="2958206545"/>
              </p:ext>
            </p:extLst>
          </p:nvPr>
        </p:nvGraphicFramePr>
        <p:xfrm>
          <a:off x="6324600" y="972300"/>
          <a:ext cx="11125200" cy="8667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9971227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3FBD725-B7FA-2FE2-E530-B81952998E09}"/>
              </a:ext>
            </a:extLst>
          </p:cNvPr>
          <p:cNvSpPr>
            <a:spLocks noGrp="1"/>
          </p:cNvSpPr>
          <p:nvPr>
            <p:ph idx="1"/>
          </p:nvPr>
        </p:nvSpPr>
        <p:spPr>
          <a:xfrm>
            <a:off x="762000" y="1028700"/>
            <a:ext cx="13023274" cy="7857980"/>
          </a:xfrm>
        </p:spPr>
        <p:txBody>
          <a:bodyPr>
            <a:normAutofit/>
          </a:bodyPr>
          <a:lstStyle/>
          <a:p>
            <a:pPr marL="0" indent="0">
              <a:buNone/>
            </a:pPr>
            <a:r>
              <a:rPr lang="en-US" sz="5400" dirty="0">
                <a:effectLst>
                  <a:outerShdw blurRad="38100" dist="38100" dir="2700000" algn="tl">
                    <a:srgbClr val="000000">
                      <a:alpha val="43137"/>
                    </a:srgbClr>
                  </a:outerShdw>
                </a:effectLst>
              </a:rPr>
              <a:t>Reason #3:</a:t>
            </a:r>
          </a:p>
          <a:p>
            <a:pPr marL="0" indent="0">
              <a:buNone/>
            </a:pPr>
            <a:r>
              <a:rPr lang="en-US" sz="5400" dirty="0">
                <a:effectLst>
                  <a:outerShdw blurRad="38100" dist="38100" dir="2700000" algn="tl">
                    <a:srgbClr val="000000">
                      <a:alpha val="43137"/>
                    </a:srgbClr>
                  </a:outerShdw>
                </a:effectLst>
              </a:rPr>
              <a:t>Having Enough Is Important for a Fulfilling Life</a:t>
            </a:r>
          </a:p>
          <a:p>
            <a:pPr marL="0" indent="0">
              <a:buNone/>
            </a:pPr>
            <a:endParaRPr lang="en-US" sz="5400" dirty="0">
              <a:effectLst>
                <a:outerShdw blurRad="38100" dist="38100" dir="2700000" algn="tl">
                  <a:srgbClr val="000000">
                    <a:alpha val="43137"/>
                  </a:srgbClr>
                </a:outerShdw>
              </a:effectLst>
            </a:endParaRPr>
          </a:p>
          <a:p>
            <a:pPr marL="0" indent="0">
              <a:buNone/>
            </a:pPr>
            <a:r>
              <a:rPr lang="en-US" sz="5400" dirty="0">
                <a:effectLst>
                  <a:outerShdw blurRad="38100" dist="38100" dir="2700000" algn="tl">
                    <a:srgbClr val="000000">
                      <a:alpha val="43137"/>
                    </a:srgbClr>
                  </a:outerShdw>
                </a:effectLst>
              </a:rPr>
              <a:t>"Two things I ask of you, O LORD; do not refuse me before I die: Keep falsehood and lies far from me; give me neither poverty nor riches, but give me only my daily bread.” (Proverbs 30:7-8)</a:t>
            </a:r>
          </a:p>
        </p:txBody>
      </p:sp>
    </p:spTree>
    <p:extLst>
      <p:ext uri="{BB962C8B-B14F-4D97-AF65-F5344CB8AC3E}">
        <p14:creationId xmlns:p14="http://schemas.microsoft.com/office/powerpoint/2010/main" val="42865944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3FBD725-B7FA-2FE2-E530-B81952998E09}"/>
              </a:ext>
            </a:extLst>
          </p:cNvPr>
          <p:cNvSpPr>
            <a:spLocks noGrp="1"/>
          </p:cNvSpPr>
          <p:nvPr>
            <p:ph idx="1"/>
          </p:nvPr>
        </p:nvSpPr>
        <p:spPr>
          <a:xfrm>
            <a:off x="692726" y="1400320"/>
            <a:ext cx="13023274" cy="7857980"/>
          </a:xfrm>
        </p:spPr>
        <p:txBody>
          <a:bodyPr>
            <a:normAutofit/>
          </a:bodyPr>
          <a:lstStyle/>
          <a:p>
            <a:pPr marL="0" indent="0">
              <a:buNone/>
            </a:pPr>
            <a:endParaRPr lang="en-US" sz="5400" dirty="0"/>
          </a:p>
          <a:p>
            <a:pPr marL="0" indent="0">
              <a:buNone/>
            </a:pPr>
            <a:r>
              <a:rPr lang="en-US" sz="6000" dirty="0">
                <a:effectLst>
                  <a:outerShdw blurRad="38100" dist="38100" dir="2700000" algn="tl">
                    <a:srgbClr val="000000">
                      <a:alpha val="43137"/>
                    </a:srgbClr>
                  </a:outerShdw>
                </a:effectLst>
              </a:rPr>
              <a:t>“Otherwise, I may have too much and disown you and say, 'Who is the LORD?’ Or I may become poor and steal, and so dishonor the name of my God.”</a:t>
            </a:r>
          </a:p>
          <a:p>
            <a:pPr marL="0" indent="0">
              <a:buNone/>
            </a:pPr>
            <a:r>
              <a:rPr lang="en-US" sz="6000" dirty="0">
                <a:effectLst>
                  <a:outerShdw blurRad="38100" dist="38100" dir="2700000" algn="tl">
                    <a:srgbClr val="000000">
                      <a:alpha val="43137"/>
                    </a:srgbClr>
                  </a:outerShdw>
                </a:effectLst>
              </a:rPr>
              <a:t>(Proverbs 30:9)</a:t>
            </a:r>
          </a:p>
          <a:p>
            <a:pPr marL="0" indent="0">
              <a:buNone/>
            </a:pPr>
            <a:endParaRPr lang="en-US" sz="5400" dirty="0"/>
          </a:p>
        </p:txBody>
      </p:sp>
    </p:spTree>
    <p:extLst>
      <p:ext uri="{BB962C8B-B14F-4D97-AF65-F5344CB8AC3E}">
        <p14:creationId xmlns:p14="http://schemas.microsoft.com/office/powerpoint/2010/main" val="34285065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3FBD725-B7FA-2FE2-E530-B81952998E09}"/>
              </a:ext>
            </a:extLst>
          </p:cNvPr>
          <p:cNvSpPr>
            <a:spLocks noGrp="1"/>
          </p:cNvSpPr>
          <p:nvPr>
            <p:ph idx="1"/>
          </p:nvPr>
        </p:nvSpPr>
        <p:spPr>
          <a:xfrm>
            <a:off x="692726" y="1400320"/>
            <a:ext cx="13023274" cy="7857980"/>
          </a:xfrm>
        </p:spPr>
        <p:txBody>
          <a:bodyPr>
            <a:normAutofit/>
          </a:bodyPr>
          <a:lstStyle/>
          <a:p>
            <a:pPr marL="0" indent="0">
              <a:buNone/>
            </a:pPr>
            <a:r>
              <a:rPr lang="en-US" sz="6000" dirty="0">
                <a:effectLst>
                  <a:outerShdw blurRad="38100" dist="38100" dir="2700000" algn="tl">
                    <a:srgbClr val="000000">
                      <a:alpha val="43137"/>
                    </a:srgbClr>
                  </a:outerShdw>
                </a:effectLst>
              </a:rPr>
              <a:t>“Then said Jesus unto his disciples, Verily I say unto you, that a rich man shall hardly enter into the kingdom of heaven.  And again, I say unto you, It is easier for a camel to go through the eye of a needle, than for a rich man to enter into the kingdom of God.” </a:t>
            </a:r>
          </a:p>
          <a:p>
            <a:pPr marL="0" indent="0">
              <a:buNone/>
            </a:pPr>
            <a:r>
              <a:rPr lang="en-US" sz="6000" dirty="0">
                <a:effectLst>
                  <a:outerShdw blurRad="38100" dist="38100" dir="2700000" algn="tl">
                    <a:srgbClr val="000000">
                      <a:alpha val="43137"/>
                    </a:srgbClr>
                  </a:outerShdw>
                </a:effectLst>
              </a:rPr>
              <a:t>(Matthew 19:23-24)</a:t>
            </a:r>
          </a:p>
          <a:p>
            <a:pPr marL="0" indent="0">
              <a:buNone/>
            </a:pPr>
            <a:endParaRPr lang="en-US" sz="5400" dirty="0"/>
          </a:p>
        </p:txBody>
      </p:sp>
    </p:spTree>
    <p:extLst>
      <p:ext uri="{BB962C8B-B14F-4D97-AF65-F5344CB8AC3E}">
        <p14:creationId xmlns:p14="http://schemas.microsoft.com/office/powerpoint/2010/main" val="118320740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activity xmlns="d79b09a7-ee12-4c43-b07b-8d7a93893877"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5214DB24FC6194BAB194F90A568EBE6" ma:contentTypeVersion="18" ma:contentTypeDescription="Create a new document." ma:contentTypeScope="" ma:versionID="8ba4ce59a96143176291909d146ac27b">
  <xsd:schema xmlns:xsd="http://www.w3.org/2001/XMLSchema" xmlns:xs="http://www.w3.org/2001/XMLSchema" xmlns:p="http://schemas.microsoft.com/office/2006/metadata/properties" xmlns:ns3="d79b09a7-ee12-4c43-b07b-8d7a93893877" xmlns:ns4="33cee41f-7086-4a96-9605-8190f1d6d501" targetNamespace="http://schemas.microsoft.com/office/2006/metadata/properties" ma:root="true" ma:fieldsID="28cbd93c65568e0ce17d7229a65be039" ns3:_="" ns4:_="">
    <xsd:import namespace="d79b09a7-ee12-4c43-b07b-8d7a93893877"/>
    <xsd:import namespace="33cee41f-7086-4a96-9605-8190f1d6d501"/>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GenerationTime" minOccurs="0"/>
                <xsd:element ref="ns3:MediaServiceEventHashCode" minOccurs="0"/>
                <xsd:element ref="ns3:MediaServiceOCR" minOccurs="0"/>
                <xsd:element ref="ns3:MediaServiceDateTaken" minOccurs="0"/>
                <xsd:element ref="ns3:MediaLengthInSeconds" minOccurs="0"/>
                <xsd:element ref="ns3:MediaServiceLocation" minOccurs="0"/>
                <xsd:element ref="ns4:SharedWithUsers" minOccurs="0"/>
                <xsd:element ref="ns4:SharedWithDetails" minOccurs="0"/>
                <xsd:element ref="ns4:SharingHintHash" minOccurs="0"/>
                <xsd:element ref="ns3:_activity" minOccurs="0"/>
                <xsd:element ref="ns3:MediaServiceObjectDetectorVersions" minOccurs="0"/>
                <xsd:element ref="ns3:MediaServiceSystemTag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79b09a7-ee12-4c43-b07b-8d7a9389387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Location" ma:index="18" nillable="true" ma:displayName="Location" ma:internalName="MediaServiceLocation" ma:readOnly="true">
      <xsd:simpleType>
        <xsd:restriction base="dms:Text"/>
      </xsd:simpleType>
    </xsd:element>
    <xsd:element name="_activity" ma:index="22" nillable="true" ma:displayName="_activity" ma:hidden="true" ma:internalName="_activity">
      <xsd:simpleType>
        <xsd:restriction base="dms:Note"/>
      </xsd:simpleType>
    </xsd:element>
    <xsd:element name="MediaServiceObjectDetectorVersions" ma:index="23" nillable="true" ma:displayName="MediaServiceObjectDetectorVersions" ma:description="" ma:hidden="true" ma:indexed="true" ma:internalName="MediaServiceObjectDetectorVersions" ma:readOnly="true">
      <xsd:simpleType>
        <xsd:restriction base="dms:Text"/>
      </xsd:simpleType>
    </xsd:element>
    <xsd:element name="MediaServiceSystemTags" ma:index="24" nillable="true" ma:displayName="MediaServiceSystemTags" ma:hidden="true" ma:internalName="MediaServiceSystemTags" ma:readOnly="true">
      <xsd:simpleType>
        <xsd:restriction base="dms:Note"/>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3cee41f-7086-4a96-9605-8190f1d6d501"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element name="SharingHintHash" ma:index="21"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977E8B6-AB8A-4C55-B937-A0F0CA698AD3}">
  <ds:schemaRefs>
    <ds:schemaRef ds:uri="http://schemas.microsoft.com/sharepoint/v3/contenttype/forms"/>
  </ds:schemaRefs>
</ds:datastoreItem>
</file>

<file path=customXml/itemProps2.xml><?xml version="1.0" encoding="utf-8"?>
<ds:datastoreItem xmlns:ds="http://schemas.openxmlformats.org/officeDocument/2006/customXml" ds:itemID="{946747EE-9F64-4CB8-ACED-29AF11FF3808}">
  <ds:schemaRefs>
    <ds:schemaRef ds:uri="http://schemas.openxmlformats.org/package/2006/metadata/core-properties"/>
    <ds:schemaRef ds:uri="http://schemas.microsoft.com/office/2006/metadata/properties"/>
    <ds:schemaRef ds:uri="33cee41f-7086-4a96-9605-8190f1d6d501"/>
    <ds:schemaRef ds:uri="http://purl.org/dc/elements/1.1/"/>
    <ds:schemaRef ds:uri="http://www.w3.org/XML/1998/namespace"/>
    <ds:schemaRef ds:uri="http://schemas.microsoft.com/office/2006/documentManagement/types"/>
    <ds:schemaRef ds:uri="http://purl.org/dc/dcmitype/"/>
    <ds:schemaRef ds:uri="http://schemas.microsoft.com/office/infopath/2007/PartnerControls"/>
    <ds:schemaRef ds:uri="d79b09a7-ee12-4c43-b07b-8d7a93893877"/>
    <ds:schemaRef ds:uri="http://purl.org/dc/terms/"/>
  </ds:schemaRefs>
</ds:datastoreItem>
</file>

<file path=customXml/itemProps3.xml><?xml version="1.0" encoding="utf-8"?>
<ds:datastoreItem xmlns:ds="http://schemas.openxmlformats.org/officeDocument/2006/customXml" ds:itemID="{F73E49A9-917E-4B97-B43C-E8FD1BF3C51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79b09a7-ee12-4c43-b07b-8d7a93893877"/>
    <ds:schemaRef ds:uri="33cee41f-7086-4a96-9605-8190f1d6d50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37283</TotalTime>
  <Words>1150</Words>
  <Application>Microsoft Office PowerPoint</Application>
  <PresentationFormat>Custom</PresentationFormat>
  <Paragraphs>87</Paragraphs>
  <Slides>11</Slides>
  <Notes>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Symbol</vt:lpstr>
      <vt:lpstr>Arial</vt:lpstr>
      <vt:lpstr>Verdana</vt:lpstr>
      <vt:lpstr>Calibri</vt:lpstr>
      <vt:lpstr>Aptos</vt:lpstr>
      <vt:lpstr>Office Theme</vt:lpstr>
      <vt:lpstr>Introduction WHY TALK ABOUT MONEY?</vt:lpstr>
      <vt:lpstr>In Psalm 31:6-8 the Message Bible says: “…I’m leaping and singing in the circle of your love; you saw my pain; you disarmed my tormentors. You didn’t leave me in their clutches but gave me room to breathe.”</vt:lpstr>
      <vt:lpstr>WHY TALK MONEY IN CHURCH?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Pentecost 2025 Presentation</dc:title>
  <dc:subject/>
  <dc:creator>Lisa Rasmussen</dc:creator>
  <cp:keywords/>
  <dc:description/>
  <cp:lastModifiedBy>Lisa Rasmussen</cp:lastModifiedBy>
  <cp:revision>66</cp:revision>
  <cp:lastPrinted>2024-05-29T19:13:17Z</cp:lastPrinted>
  <dcterms:created xsi:type="dcterms:W3CDTF">2006-08-16T00:00:00Z</dcterms:created>
  <dcterms:modified xsi:type="dcterms:W3CDTF">2025-02-26T19:32:56Z</dcterms:modified>
  <cp:category/>
  <dc:identifier>DAF6QEVQGUE</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0x01010025214DB24FC6194BAB194F90A568EBE6</vt:lpwstr>
  </property>
</Properties>
</file>