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3"/>
  </p:notesMasterIdLst>
  <p:sldIdLst>
    <p:sldId id="3775" r:id="rId5"/>
    <p:sldId id="5379" r:id="rId6"/>
    <p:sldId id="5380" r:id="rId7"/>
    <p:sldId id="5381" r:id="rId8"/>
    <p:sldId id="3776" r:id="rId9"/>
    <p:sldId id="5383" r:id="rId10"/>
    <p:sldId id="5382" r:id="rId11"/>
    <p:sldId id="5357" r:id="rId1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0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65170" autoAdjust="0"/>
  </p:normalViewPr>
  <p:slideViewPr>
    <p:cSldViewPr>
      <p:cViewPr varScale="1">
        <p:scale>
          <a:sx n="43" d="100"/>
          <a:sy n="43" d="100"/>
        </p:scale>
        <p:origin x="858" y="5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90" d="100"/>
        <a:sy n="90" d="100"/>
      </p:scale>
      <p:origin x="0" y="-143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F0A18E-5903-5840-89DA-3B747620CD65}" type="datetimeFigureOut">
              <a:rPr lang="en-US" smtClean="0"/>
              <a:t>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FE8BC6-B28C-3142-B1DD-15CF30FA1201}" type="slidenum">
              <a:rPr lang="en-US" smtClean="0"/>
              <a:t>‹#›</a:t>
            </a:fld>
            <a:endParaRPr lang="en-US"/>
          </a:p>
        </p:txBody>
      </p:sp>
    </p:spTree>
    <p:extLst>
      <p:ext uri="{BB962C8B-B14F-4D97-AF65-F5344CB8AC3E}">
        <p14:creationId xmlns:p14="http://schemas.microsoft.com/office/powerpoint/2010/main" val="2670000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02A85-B01F-7140-1EB4-CE134D2C47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46435F-B21F-C75F-8393-3FAD73A5B6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E190F6-FE7F-517E-9ACA-D5365BF6B7BE}"/>
              </a:ext>
            </a:extLst>
          </p:cNvPr>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Why is debt such a big deal? That question has both a spiritual and a practical answer. The spiritual answer can be found in this text, “The borrower is the slave of the lender” (Proverbs 22:7). When you are in debt, that debt owns you and distracts you from spiritual concerns. On the practical side, interest on your debts eats away at your resources. (If you aren’t convinced, look at the statements from your lenders and add up how much of your payments are pure interest rather than paying down the principal debt.) Getting out of the debt pit isn’t easy, but it starts with committing not to dig the pit any deeper. This is a commitment you will likely need God’s help to keep.</a:t>
            </a:r>
          </a:p>
        </p:txBody>
      </p:sp>
      <p:sp>
        <p:nvSpPr>
          <p:cNvPr id="4" name="Slide Number Placeholder 3">
            <a:extLst>
              <a:ext uri="{FF2B5EF4-FFF2-40B4-BE49-F238E27FC236}">
                <a16:creationId xmlns:a16="http://schemas.microsoft.com/office/drawing/2014/main" id="{9444EA67-F1AA-E61B-5400-3AFFC93430B9}"/>
              </a:ext>
            </a:extLst>
          </p:cNvPr>
          <p:cNvSpPr>
            <a:spLocks noGrp="1"/>
          </p:cNvSpPr>
          <p:nvPr>
            <p:ph type="sldNum" sz="quarter" idx="5"/>
          </p:nvPr>
        </p:nvSpPr>
        <p:spPr/>
        <p:txBody>
          <a:bodyPr/>
          <a:lstStyle/>
          <a:p>
            <a:fld id="{A2FE8BC6-B28C-3142-B1DD-15CF30FA1201}" type="slidenum">
              <a:rPr lang="en-US" smtClean="0"/>
              <a:t>2</a:t>
            </a:fld>
            <a:endParaRPr lang="en-US"/>
          </a:p>
        </p:txBody>
      </p:sp>
    </p:spTree>
    <p:extLst>
      <p:ext uri="{BB962C8B-B14F-4D97-AF65-F5344CB8AC3E}">
        <p14:creationId xmlns:p14="http://schemas.microsoft.com/office/powerpoint/2010/main" val="1336636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02A85-B01F-7140-1EB4-CE134D2C47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46435F-B21F-C75F-8393-3FAD73A5B6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E190F6-FE7F-517E-9ACA-D5365BF6B7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44EA67-F1AA-E61B-5400-3AFFC93430B9}"/>
              </a:ext>
            </a:extLst>
          </p:cNvPr>
          <p:cNvSpPr>
            <a:spLocks noGrp="1"/>
          </p:cNvSpPr>
          <p:nvPr>
            <p:ph type="sldNum" sz="quarter" idx="5"/>
          </p:nvPr>
        </p:nvSpPr>
        <p:spPr/>
        <p:txBody>
          <a:bodyPr/>
          <a:lstStyle/>
          <a:p>
            <a:fld id="{A2FE8BC6-B28C-3142-B1DD-15CF30FA1201}" type="slidenum">
              <a:rPr lang="en-US" smtClean="0"/>
              <a:t>3</a:t>
            </a:fld>
            <a:endParaRPr lang="en-US"/>
          </a:p>
        </p:txBody>
      </p:sp>
    </p:spTree>
    <p:extLst>
      <p:ext uri="{BB962C8B-B14F-4D97-AF65-F5344CB8AC3E}">
        <p14:creationId xmlns:p14="http://schemas.microsoft.com/office/powerpoint/2010/main" val="23898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02A85-B01F-7140-1EB4-CE134D2C47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46435F-B21F-C75F-8393-3FAD73A5B6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E190F6-FE7F-517E-9ACA-D5365BF6B7B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You can easily do the math and figure out that it is better to pay debts sooner rather than later.  Paying interest almost doubles the price of the home.</a:t>
            </a:r>
            <a:endParaRPr lang="en-US" dirty="0"/>
          </a:p>
        </p:txBody>
      </p:sp>
      <p:sp>
        <p:nvSpPr>
          <p:cNvPr id="4" name="Slide Number Placeholder 3">
            <a:extLst>
              <a:ext uri="{FF2B5EF4-FFF2-40B4-BE49-F238E27FC236}">
                <a16:creationId xmlns:a16="http://schemas.microsoft.com/office/drawing/2014/main" id="{9444EA67-F1AA-E61B-5400-3AFFC93430B9}"/>
              </a:ext>
            </a:extLst>
          </p:cNvPr>
          <p:cNvSpPr>
            <a:spLocks noGrp="1"/>
          </p:cNvSpPr>
          <p:nvPr>
            <p:ph type="sldNum" sz="quarter" idx="5"/>
          </p:nvPr>
        </p:nvSpPr>
        <p:spPr/>
        <p:txBody>
          <a:bodyPr/>
          <a:lstStyle/>
          <a:p>
            <a:fld id="{A2FE8BC6-B28C-3142-B1DD-15CF30FA1201}" type="slidenum">
              <a:rPr lang="en-US" smtClean="0"/>
              <a:t>4</a:t>
            </a:fld>
            <a:endParaRPr lang="en-US"/>
          </a:p>
        </p:txBody>
      </p:sp>
    </p:spTree>
    <p:extLst>
      <p:ext uri="{BB962C8B-B14F-4D97-AF65-F5344CB8AC3E}">
        <p14:creationId xmlns:p14="http://schemas.microsoft.com/office/powerpoint/2010/main" val="415071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We humans care what other people think of us. It’s understandable to want others to think well of us, but it is more important to not be stressed about money.  And why are people under financial stress?  Because they want a luxury car, expensive clothes, exotic vacations, the latest phone, or other fancy items. Let go of the desire to “Keep up with the Jones.”  (The reality is, they’re probably deep in debt keeping up with you!) If you can distinguish between what you merely want and what you actually need—then only buy something when you truly need it—you’ll find it a lot easier to live within your means and not incur new debt.</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Another good way to avoid incurring new debt is to go to an all-cash basis for day-to-day expenditures for a while. If you commit to only spend the cash in your pocket for a time and only put in your pocket the amount your budget can afford, you will avoid overspending and retrain yourself regarding how much you can and can’t afford without exceeding your budget.</a:t>
            </a:r>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5</a:t>
            </a:fld>
            <a:endParaRPr lang="en-US"/>
          </a:p>
        </p:txBody>
      </p:sp>
    </p:spTree>
    <p:extLst>
      <p:ext uri="{BB962C8B-B14F-4D97-AF65-F5344CB8AC3E}">
        <p14:creationId xmlns:p14="http://schemas.microsoft.com/office/powerpoint/2010/main" val="3187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A1232-3CC2-70F6-67A4-97D17628A2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E9DC0A-C691-E998-423E-0FFBAAE664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78753D-EBFA-E3CF-29B7-C9DBDAAA241F}"/>
              </a:ext>
            </a:extLst>
          </p:cNvPr>
          <p:cNvSpPr>
            <a:spLocks noGrp="1"/>
          </p:cNvSpPr>
          <p:nvPr>
            <p:ph type="body" idx="1"/>
          </p:nvPr>
        </p:nvSpPr>
        <p:spPr/>
        <p:txBody>
          <a:bodyPr/>
          <a:lstStyle/>
          <a:p>
            <a:r>
              <a:rPr lang="en-US" sz="1800" dirty="0">
                <a:effectLst/>
                <a:latin typeface="Aptos" panose="020B0004020202020204" pitchFamily="34" charset="0"/>
                <a:ea typeface="Aptos" panose="020B0004020202020204" pitchFamily="34" charset="0"/>
                <a:cs typeface="Times New Roman" panose="02020603050405020304" pitchFamily="18" charset="0"/>
              </a:rPr>
              <a:t>God’s plan for His children is for them NOT to borrow money. </a:t>
            </a:r>
            <a:endParaRPr lang="en-US" dirty="0"/>
          </a:p>
        </p:txBody>
      </p:sp>
      <p:sp>
        <p:nvSpPr>
          <p:cNvPr id="4" name="Slide Number Placeholder 3">
            <a:extLst>
              <a:ext uri="{FF2B5EF4-FFF2-40B4-BE49-F238E27FC236}">
                <a16:creationId xmlns:a16="http://schemas.microsoft.com/office/drawing/2014/main" id="{5DA12620-5102-0651-887C-C2A45832A3A8}"/>
              </a:ext>
            </a:extLst>
          </p:cNvPr>
          <p:cNvSpPr>
            <a:spLocks noGrp="1"/>
          </p:cNvSpPr>
          <p:nvPr>
            <p:ph type="sldNum" sz="quarter" idx="5"/>
          </p:nvPr>
        </p:nvSpPr>
        <p:spPr/>
        <p:txBody>
          <a:bodyPr/>
          <a:lstStyle/>
          <a:p>
            <a:fld id="{A2FE8BC6-B28C-3142-B1DD-15CF30FA1201}" type="slidenum">
              <a:rPr lang="en-US" smtClean="0"/>
              <a:t>6</a:t>
            </a:fld>
            <a:endParaRPr lang="en-US"/>
          </a:p>
        </p:txBody>
      </p:sp>
    </p:spTree>
    <p:extLst>
      <p:ext uri="{BB962C8B-B14F-4D97-AF65-F5344CB8AC3E}">
        <p14:creationId xmlns:p14="http://schemas.microsoft.com/office/powerpoint/2010/main" val="3254083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A1232-3CC2-70F6-67A4-97D17628A2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E9DC0A-C691-E998-423E-0FFBAAE664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78753D-EBFA-E3CF-29B7-C9DBDAAA241F}"/>
              </a:ext>
            </a:extLst>
          </p:cNvPr>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But also listen to what verse 13 says, “And the Lord will make you the head and not the tail; you shall be above only, and not be beneath, if you heed the commandments of the Lord your God” (Deuteronomy 28:13).</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What the Bible teaches is that when you borrow, you are beneath—you are the tail—and you are a slave.  God wants for His followers to be the head and to be above only.  Let’s pray that God will help us to accomplish His purposes for our lives, even in our financial lives. </a:t>
            </a:r>
          </a:p>
        </p:txBody>
      </p:sp>
      <p:sp>
        <p:nvSpPr>
          <p:cNvPr id="4" name="Slide Number Placeholder 3">
            <a:extLst>
              <a:ext uri="{FF2B5EF4-FFF2-40B4-BE49-F238E27FC236}">
                <a16:creationId xmlns:a16="http://schemas.microsoft.com/office/drawing/2014/main" id="{5DA12620-5102-0651-887C-C2A45832A3A8}"/>
              </a:ext>
            </a:extLst>
          </p:cNvPr>
          <p:cNvSpPr>
            <a:spLocks noGrp="1"/>
          </p:cNvSpPr>
          <p:nvPr>
            <p:ph type="sldNum" sz="quarter" idx="5"/>
          </p:nvPr>
        </p:nvSpPr>
        <p:spPr/>
        <p:txBody>
          <a:bodyPr/>
          <a:lstStyle/>
          <a:p>
            <a:fld id="{A2FE8BC6-B28C-3142-B1DD-15CF30FA1201}" type="slidenum">
              <a:rPr lang="en-US" smtClean="0"/>
              <a:t>7</a:t>
            </a:fld>
            <a:endParaRPr lang="en-US"/>
          </a:p>
        </p:txBody>
      </p:sp>
    </p:spTree>
    <p:extLst>
      <p:ext uri="{BB962C8B-B14F-4D97-AF65-F5344CB8AC3E}">
        <p14:creationId xmlns:p14="http://schemas.microsoft.com/office/powerpoint/2010/main" val="1516651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10515600" cy="1470025"/>
          </a:xfrm>
        </p:spPr>
        <p:txBody>
          <a:bodyPr>
            <a:noAutofit/>
          </a:bodyPr>
          <a:lstStyle>
            <a:lvl1pPr>
              <a:defRPr sz="6600"/>
            </a:lvl1pPr>
          </a:lstStyle>
          <a:p>
            <a:r>
              <a:rPr lang="en-US" dirty="0"/>
              <a:t>CLICK TO EDIT MASTER TITLE STYLE</a:t>
            </a:r>
          </a:p>
        </p:txBody>
      </p:sp>
      <p:sp>
        <p:nvSpPr>
          <p:cNvPr id="3" name="Subtitle 2"/>
          <p:cNvSpPr>
            <a:spLocks noGrp="1"/>
          </p:cNvSpPr>
          <p:nvPr>
            <p:ph type="subTitle" idx="1"/>
          </p:nvPr>
        </p:nvSpPr>
        <p:spPr>
          <a:xfrm>
            <a:off x="2895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1" y="366713"/>
            <a:ext cx="16770350" cy="2147888"/>
          </a:xfrm>
        </p:spPr>
        <p:txBody>
          <a:bodyPr/>
          <a:lstStyle/>
          <a:p>
            <a:r>
              <a:rPr lang="en-US"/>
              <a:t>Click to edit Master title style</a:t>
            </a:r>
          </a:p>
        </p:txBody>
      </p:sp>
      <p:sp>
        <p:nvSpPr>
          <p:cNvPr id="3" name="Text Placeholder 2"/>
          <p:cNvSpPr>
            <a:spLocks noGrp="1"/>
          </p:cNvSpPr>
          <p:nvPr>
            <p:ph type="body" sz="half" idx="1"/>
          </p:nvPr>
        </p:nvSpPr>
        <p:spPr>
          <a:xfrm>
            <a:off x="167640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83615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86CEC16-0C09-4C9B-A1AB-D060B28652FB}" type="slidenum">
              <a:rPr lang="en-US"/>
              <a:pPr>
                <a:defRPr/>
              </a:pPr>
              <a:t>‹#›</a:t>
            </a:fld>
            <a:endParaRPr lang="en-US"/>
          </a:p>
        </p:txBody>
      </p:sp>
    </p:spTree>
    <p:extLst>
      <p:ext uri="{BB962C8B-B14F-4D97-AF65-F5344CB8AC3E}">
        <p14:creationId xmlns:p14="http://schemas.microsoft.com/office/powerpoint/2010/main" val="4048572033"/>
      </p:ext>
    </p:extLst>
  </p:cSld>
  <p:clrMapOvr>
    <a:masterClrMapping/>
  </p:clrMapOvr>
  <p:transition>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CAD8C9C7-A2B4-D3C5-7DB9-322564C1C06F}"/>
              </a:ext>
            </a:extLst>
          </p:cNvPr>
          <p:cNvSpPr/>
          <p:nvPr userDrawn="1"/>
        </p:nvSpPr>
        <p:spPr>
          <a:xfrm>
            <a:off x="7047156" y="0"/>
            <a:ext cx="11240843" cy="10287000"/>
          </a:xfrm>
          <a:custGeom>
            <a:avLst/>
            <a:gdLst/>
            <a:ahLst/>
            <a:cxnLst/>
            <a:rect l="l" t="t" r="r" b="b"/>
            <a:pathLst>
              <a:path w="17916401" h="10287000">
                <a:moveTo>
                  <a:pt x="0" y="0"/>
                </a:moveTo>
                <a:lnTo>
                  <a:pt x="17916401" y="0"/>
                </a:lnTo>
                <a:lnTo>
                  <a:pt x="17916401" y="10287000"/>
                </a:lnTo>
                <a:lnTo>
                  <a:pt x="0" y="10287000"/>
                </a:lnTo>
                <a:lnTo>
                  <a:pt x="0" y="0"/>
                </a:lnTo>
                <a:close/>
              </a:path>
            </a:pathLst>
          </a:custGeom>
          <a:blipFill>
            <a:blip r:embed="rId2"/>
            <a:stretch>
              <a:fillRect r="-59386"/>
            </a:stretch>
          </a:blipFill>
        </p:spPr>
        <p:txBody>
          <a:bodyPr/>
          <a:lstStyle/>
          <a:p>
            <a:endParaRPr lang="en-US"/>
          </a:p>
        </p:txBody>
      </p:sp>
      <p:sp>
        <p:nvSpPr>
          <p:cNvPr id="8" name="Freeform 3">
            <a:extLst>
              <a:ext uri="{FF2B5EF4-FFF2-40B4-BE49-F238E27FC236}">
                <a16:creationId xmlns:a16="http://schemas.microsoft.com/office/drawing/2014/main" id="{20A25823-32FE-02A3-675A-48731329D32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3"/>
            <a:stretch>
              <a:fillRect/>
            </a:stretch>
          </a:blipFill>
        </p:spPr>
        <p:txBody>
          <a:bodyPr/>
          <a:lstStyle/>
          <a:p>
            <a:endParaRPr lang="en-US"/>
          </a:p>
        </p:txBody>
      </p:sp>
      <p:grpSp>
        <p:nvGrpSpPr>
          <p:cNvPr id="9" name="Group 5">
            <a:extLst>
              <a:ext uri="{FF2B5EF4-FFF2-40B4-BE49-F238E27FC236}">
                <a16:creationId xmlns:a16="http://schemas.microsoft.com/office/drawing/2014/main" id="{9B0B5340-CD58-781F-31D0-FE93C6FF6EDD}"/>
              </a:ext>
            </a:extLst>
          </p:cNvPr>
          <p:cNvGrpSpPr/>
          <p:nvPr userDrawn="1"/>
        </p:nvGrpSpPr>
        <p:grpSpPr>
          <a:xfrm>
            <a:off x="0" y="0"/>
            <a:ext cx="14094312" cy="10287000"/>
            <a:chOff x="0" y="0"/>
            <a:chExt cx="3712082" cy="2709333"/>
          </a:xfrm>
        </p:grpSpPr>
        <p:sp>
          <p:nvSpPr>
            <p:cNvPr id="10" name="Freeform 6">
              <a:extLst>
                <a:ext uri="{FF2B5EF4-FFF2-40B4-BE49-F238E27FC236}">
                  <a16:creationId xmlns:a16="http://schemas.microsoft.com/office/drawing/2014/main" id="{186B5824-EDD6-2C66-B839-B7E18F1BCB46}"/>
                </a:ext>
              </a:extLst>
            </p:cNvPr>
            <p:cNvSpPr/>
            <p:nvPr/>
          </p:nvSpPr>
          <p:spPr>
            <a:xfrm>
              <a:off x="0" y="0"/>
              <a:ext cx="3712082" cy="2709333"/>
            </a:xfrm>
            <a:custGeom>
              <a:avLst/>
              <a:gdLst/>
              <a:ahLst/>
              <a:cxnLst/>
              <a:rect l="l" t="t" r="r" b="b"/>
              <a:pathLst>
                <a:path w="3712082" h="2709333">
                  <a:moveTo>
                    <a:pt x="0" y="0"/>
                  </a:moveTo>
                  <a:lnTo>
                    <a:pt x="3712082" y="0"/>
                  </a:lnTo>
                  <a:lnTo>
                    <a:pt x="3712082" y="2709333"/>
                  </a:lnTo>
                  <a:lnTo>
                    <a:pt x="0" y="2709333"/>
                  </a:lnTo>
                  <a:close/>
                </a:path>
              </a:pathLst>
            </a:custGeom>
            <a:solidFill>
              <a:srgbClr val="D86018"/>
            </a:solidFill>
          </p:spPr>
          <p:txBody>
            <a:bodyPr/>
            <a:lstStyle/>
            <a:p>
              <a:endParaRPr lang="en-US"/>
            </a:p>
          </p:txBody>
        </p:sp>
        <p:sp>
          <p:nvSpPr>
            <p:cNvPr id="11" name="TextBox 7">
              <a:extLst>
                <a:ext uri="{FF2B5EF4-FFF2-40B4-BE49-F238E27FC236}">
                  <a16:creationId xmlns:a16="http://schemas.microsoft.com/office/drawing/2014/main" id="{5C9E0399-3D3A-E6E1-4640-44BA4D8D2279}"/>
                </a:ext>
              </a:extLst>
            </p:cNvPr>
            <p:cNvSpPr txBox="1"/>
            <p:nvPr/>
          </p:nvSpPr>
          <p:spPr>
            <a:xfrm>
              <a:off x="0" y="-38100"/>
              <a:ext cx="3712082" cy="2747433"/>
            </a:xfrm>
            <a:prstGeom prst="rect">
              <a:avLst/>
            </a:prstGeom>
          </p:spPr>
          <p:txBody>
            <a:bodyPr lIns="50800" tIns="50800" rIns="50800" bIns="50800" rtlCol="0" anchor="ctr"/>
            <a:lstStyle/>
            <a:p>
              <a:pPr algn="ctr">
                <a:lnSpc>
                  <a:spcPts val="3360"/>
                </a:lnSpc>
              </a:pPr>
              <a:endParaRPr/>
            </a:p>
          </p:txBody>
        </p:sp>
      </p:gr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6E1C93FF-E5CD-29BE-A2D7-F6B64FEF377A}"/>
              </a:ext>
            </a:extLst>
          </p:cNvPr>
          <p:cNvGrpSpPr/>
          <p:nvPr userDrawn="1"/>
        </p:nvGrpSpPr>
        <p:grpSpPr>
          <a:xfrm>
            <a:off x="-76200" y="0"/>
            <a:ext cx="18669000" cy="10287000"/>
            <a:chOff x="0" y="0"/>
            <a:chExt cx="4816593" cy="2709333"/>
          </a:xfrm>
        </p:grpSpPr>
        <p:sp>
          <p:nvSpPr>
            <p:cNvPr id="8" name="Freeform 4">
              <a:extLst>
                <a:ext uri="{FF2B5EF4-FFF2-40B4-BE49-F238E27FC236}">
                  <a16:creationId xmlns:a16="http://schemas.microsoft.com/office/drawing/2014/main" id="{02C81B0A-D8DB-8501-5B7B-8BCC57C5244B}"/>
                </a:ext>
              </a:extLst>
            </p:cNvPr>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solidFill>
              <a:srgbClr val="FFFFFF"/>
            </a:solidFill>
          </p:spPr>
          <p:txBody>
            <a:bodyPr/>
            <a:lstStyle/>
            <a:p>
              <a:endParaRPr lang="en-US"/>
            </a:p>
          </p:txBody>
        </p:sp>
        <p:sp>
          <p:nvSpPr>
            <p:cNvPr id="9" name="TextBox 5">
              <a:extLst>
                <a:ext uri="{FF2B5EF4-FFF2-40B4-BE49-F238E27FC236}">
                  <a16:creationId xmlns:a16="http://schemas.microsoft.com/office/drawing/2014/main" id="{102EA5B5-5C60-A0F7-2D41-7C689DE36A22}"/>
                </a:ext>
              </a:extLst>
            </p:cNvPr>
            <p:cNvSpPr txBox="1"/>
            <p:nvPr/>
          </p:nvSpPr>
          <p:spPr>
            <a:xfrm>
              <a:off x="0" y="-38100"/>
              <a:ext cx="4816593" cy="2747433"/>
            </a:xfrm>
            <a:prstGeom prst="rect">
              <a:avLst/>
            </a:prstGeom>
          </p:spPr>
          <p:txBody>
            <a:bodyPr lIns="50800" tIns="50800" rIns="50800" bIns="50800" rtlCol="0" anchor="ctr"/>
            <a:lstStyle/>
            <a:p>
              <a:pPr algn="ctr">
                <a:lnSpc>
                  <a:spcPts val="3360"/>
                </a:lnSpc>
              </a:pPr>
              <a:endParaRPr/>
            </a:p>
          </p:txBody>
        </p:sp>
      </p:grpSp>
      <p:sp>
        <p:nvSpPr>
          <p:cNvPr id="10" name="Freeform 8">
            <a:extLst>
              <a:ext uri="{FF2B5EF4-FFF2-40B4-BE49-F238E27FC236}">
                <a16:creationId xmlns:a16="http://schemas.microsoft.com/office/drawing/2014/main" id="{99DECC27-B2DB-0C5E-28CC-D7446E18C0C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Freeform 3"/>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7" name="Freeform 2">
            <a:extLst>
              <a:ext uri="{FF2B5EF4-FFF2-40B4-BE49-F238E27FC236}">
                <a16:creationId xmlns:a16="http://schemas.microsoft.com/office/drawing/2014/main" id="{DD7CF5EF-30DA-49C6-DFA0-ED7AB01B6903}"/>
              </a:ext>
            </a:extLst>
          </p:cNvPr>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endParaRPr lang="en-US"/>
          </a:p>
        </p:txBody>
      </p:sp>
      <p:pic>
        <p:nvPicPr>
          <p:cNvPr id="13" name="Picture 12" descr="A black and white sign with white text&#10;&#10;AI-generated content may be incorrect.">
            <a:extLst>
              <a:ext uri="{FF2B5EF4-FFF2-40B4-BE49-F238E27FC236}">
                <a16:creationId xmlns:a16="http://schemas.microsoft.com/office/drawing/2014/main" id="{2872F323-76CF-CDDE-DD68-195B01F76B3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19300" y="2817110"/>
            <a:ext cx="13335000" cy="46527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2"/>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4"/>
            <a:stretch>
              <a:fillRect t="-1074" b="-1074"/>
            </a:stretch>
          </a:blipFill>
        </p:spPr>
        <p:txBody>
          <a:bodyPr/>
          <a:lstStyle/>
          <a:p>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8" name="Freeform 3">
            <a:extLst>
              <a:ext uri="{FF2B5EF4-FFF2-40B4-BE49-F238E27FC236}">
                <a16:creationId xmlns:a16="http://schemas.microsoft.com/office/drawing/2014/main" id="{C639B352-154E-319E-03EA-BA2EE7CFFB82}"/>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15"/>
            <a:stretch>
              <a:fillRect/>
            </a:stretch>
          </a:blipFill>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A8D7E9-38ED-258B-9405-4DD9930DEDBB}"/>
              </a:ext>
            </a:extLst>
          </p:cNvPr>
          <p:cNvSpPr txBox="1">
            <a:spLocks/>
          </p:cNvSpPr>
          <p:nvPr/>
        </p:nvSpPr>
        <p:spPr>
          <a:xfrm>
            <a:off x="1752600" y="876301"/>
            <a:ext cx="11658600" cy="48006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6600" kern="1200">
                <a:solidFill>
                  <a:schemeClr val="bg1"/>
                </a:solidFill>
                <a:latin typeface="+mj-lt"/>
                <a:ea typeface="+mj-ea"/>
                <a:cs typeface="+mj-cs"/>
              </a:defRPr>
            </a:lvl1pPr>
          </a:lstStyle>
          <a:p>
            <a:pPr algn="l"/>
            <a:r>
              <a:rPr lang="en-US" b="1" dirty="0">
                <a:effectLst>
                  <a:outerShdw blurRad="38100" dist="38100" dir="2700000" algn="tl">
                    <a:srgbClr val="000000">
                      <a:alpha val="43137"/>
                    </a:srgbClr>
                  </a:outerShdw>
                </a:effectLst>
              </a:rPr>
              <a:t>Steps to Financial Success </a:t>
            </a:r>
          </a:p>
          <a:p>
            <a:pPr algn="l"/>
            <a:r>
              <a:rPr lang="en-US" sz="5400" dirty="0">
                <a:effectLst>
                  <a:outerShdw blurRad="38100" dist="38100" dir="2700000" algn="tl">
                    <a:srgbClr val="000000">
                      <a:alpha val="43137"/>
                    </a:srgbClr>
                  </a:outerShdw>
                </a:effectLst>
              </a:rPr>
              <a:t>Tip #3: MAKE A COVENANT WITH GOD TO DECLARE A MORATORIUM ON ADDITIONAL DEBT</a:t>
            </a:r>
          </a:p>
          <a:p>
            <a:pPr algn="l"/>
            <a:endParaRPr lang="en-US" sz="5400" i="1" dirty="0">
              <a:effectLst>
                <a:outerShdw blurRad="38100" dist="38100" dir="2700000" algn="tl">
                  <a:srgbClr val="000000">
                    <a:alpha val="43137"/>
                  </a:srgbClr>
                </a:outerShdw>
              </a:effectLst>
            </a:endParaRPr>
          </a:p>
          <a:p>
            <a:pPr algn="l"/>
            <a:r>
              <a:rPr lang="en-US" sz="4800" i="1" dirty="0">
                <a:effectLst>
                  <a:outerShdw blurRad="38100" dist="38100" dir="2700000" algn="tl">
                    <a:srgbClr val="000000">
                      <a:alpha val="43137"/>
                    </a:srgbClr>
                  </a:outerShdw>
                </a:effectLst>
              </a:rPr>
              <a:t>Interest is one expense you can live without</a:t>
            </a:r>
          </a:p>
        </p:txBody>
      </p:sp>
    </p:spTree>
    <p:extLst>
      <p:ext uri="{BB962C8B-B14F-4D97-AF65-F5344CB8AC3E}">
        <p14:creationId xmlns:p14="http://schemas.microsoft.com/office/powerpoint/2010/main" val="2020438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A4A10-792E-9893-E216-AF089CF5801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EF8083-960A-AF55-A5FC-52D1528E8EEF}"/>
              </a:ext>
            </a:extLst>
          </p:cNvPr>
          <p:cNvSpPr>
            <a:spLocks noGrp="1"/>
          </p:cNvSpPr>
          <p:nvPr>
            <p:ph idx="1"/>
          </p:nvPr>
        </p:nvSpPr>
        <p:spPr>
          <a:xfrm>
            <a:off x="1524001" y="1790700"/>
            <a:ext cx="11506200" cy="6728144"/>
          </a:xfrm>
        </p:spPr>
        <p:txBody>
          <a:bodyPr anchor="ctr">
            <a:noAutofit/>
          </a:bodyPr>
          <a:lstStyle/>
          <a:p>
            <a:pPr marL="0" indent="0" algn="ctr">
              <a:buNone/>
            </a:pPr>
            <a:r>
              <a:rPr lang="en-US" sz="7200" dirty="0">
                <a:effectLst>
                  <a:outerShdw blurRad="38100" dist="38100" dir="2700000" algn="tl">
                    <a:srgbClr val="000000">
                      <a:alpha val="43137"/>
                    </a:srgbClr>
                  </a:outerShdw>
                </a:effectLst>
              </a:rPr>
              <a:t>“The borrower is the slave of the lender.” </a:t>
            </a:r>
          </a:p>
          <a:p>
            <a:pPr marL="0" indent="0" algn="ctr">
              <a:buNone/>
            </a:pPr>
            <a:r>
              <a:rPr lang="en-US" sz="7200" dirty="0">
                <a:effectLst>
                  <a:outerShdw blurRad="38100" dist="38100" dir="2700000" algn="tl">
                    <a:srgbClr val="000000">
                      <a:alpha val="43137"/>
                    </a:srgbClr>
                  </a:outerShdw>
                </a:effectLst>
              </a:rPr>
              <a:t>(Proverbs 22:7)</a:t>
            </a:r>
          </a:p>
          <a:p>
            <a:pPr marL="0" indent="0" algn="ctr">
              <a:buNone/>
            </a:pPr>
            <a:endParaRPr lang="en-US" sz="7200" dirty="0"/>
          </a:p>
        </p:txBody>
      </p:sp>
    </p:spTree>
    <p:extLst>
      <p:ext uri="{BB962C8B-B14F-4D97-AF65-F5344CB8AC3E}">
        <p14:creationId xmlns:p14="http://schemas.microsoft.com/office/powerpoint/2010/main" val="3227882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A4A10-792E-9893-E216-AF089CF5801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EF8083-960A-AF55-A5FC-52D1528E8EEF}"/>
              </a:ext>
            </a:extLst>
          </p:cNvPr>
          <p:cNvSpPr>
            <a:spLocks noGrp="1"/>
          </p:cNvSpPr>
          <p:nvPr>
            <p:ph idx="1"/>
          </p:nvPr>
        </p:nvSpPr>
        <p:spPr>
          <a:xfrm>
            <a:off x="762000" y="1790700"/>
            <a:ext cx="12725400" cy="7162800"/>
          </a:xfrm>
        </p:spPr>
        <p:txBody>
          <a:bodyPr anchor="ctr">
            <a:noAutofit/>
          </a:bodyPr>
          <a:lstStyle/>
          <a:p>
            <a:pPr marL="0" marR="0" indent="0">
              <a:buNone/>
            </a:pPr>
            <a:r>
              <a:rPr lang="en-US" sz="6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Let’s do the math</a:t>
            </a:r>
            <a:r>
              <a:rPr lang="en-US" sz="6600"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a:t>
            </a:r>
          </a:p>
          <a:p>
            <a:pPr marL="0" marR="0" indent="0">
              <a:buNone/>
            </a:pPr>
            <a:r>
              <a:rPr lang="en-US" sz="6600"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total interest paid on a $5,000 Credit Card debt and if you pay the minimum payment of $200 a month; at 18% interest a year, it will take you more than 7 years and you will pay approximately $4,000 in interest. </a:t>
            </a:r>
          </a:p>
          <a:p>
            <a:pPr marL="0" indent="0" algn="ctr">
              <a:buNone/>
            </a:pPr>
            <a:endParaRPr lang="en-US" sz="7200" dirty="0"/>
          </a:p>
        </p:txBody>
      </p:sp>
    </p:spTree>
    <p:extLst>
      <p:ext uri="{BB962C8B-B14F-4D97-AF65-F5344CB8AC3E}">
        <p14:creationId xmlns:p14="http://schemas.microsoft.com/office/powerpoint/2010/main" val="3452629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A4A10-792E-9893-E216-AF089CF5801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EF8083-960A-AF55-A5FC-52D1528E8EEF}"/>
              </a:ext>
            </a:extLst>
          </p:cNvPr>
          <p:cNvSpPr>
            <a:spLocks noGrp="1"/>
          </p:cNvSpPr>
          <p:nvPr>
            <p:ph idx="1"/>
          </p:nvPr>
        </p:nvSpPr>
        <p:spPr>
          <a:xfrm>
            <a:off x="838200" y="876300"/>
            <a:ext cx="12725400" cy="7162800"/>
          </a:xfrm>
        </p:spPr>
        <p:txBody>
          <a:bodyPr anchor="ctr">
            <a:noAutofit/>
          </a:bodyPr>
          <a:lstStyle/>
          <a:p>
            <a:pPr marL="0" marR="0" indent="0">
              <a:buNone/>
            </a:pPr>
            <a:r>
              <a:rPr lang="en-US" sz="6600" b="1" i="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Let’s do the math</a:t>
            </a:r>
            <a:r>
              <a:rPr lang="en-US" sz="6600" i="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a:t>
            </a:r>
          </a:p>
          <a:p>
            <a:pPr marL="0" marR="0" indent="0">
              <a:buNone/>
            </a:pPr>
            <a:r>
              <a:rPr lang="en-US" sz="6600"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total interest paid on a </a:t>
            </a:r>
            <a:r>
              <a:rPr lang="en-US" sz="6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$350,000 </a:t>
            </a:r>
            <a:r>
              <a:rPr lang="en-US" sz="6600"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house mortgage at </a:t>
            </a:r>
            <a:r>
              <a:rPr lang="en-US" sz="6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5%</a:t>
            </a:r>
            <a:r>
              <a:rPr lang="en-US" sz="6600"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 interest on a </a:t>
            </a:r>
            <a:r>
              <a:rPr lang="en-US" sz="6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30 year </a:t>
            </a:r>
            <a:r>
              <a:rPr lang="en-US" sz="6600"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loan would be approximately </a:t>
            </a:r>
            <a:r>
              <a:rPr lang="en-US" sz="6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$325,000.</a:t>
            </a:r>
            <a:endParaRPr lang="en-US" sz="7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72222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C84B0-EFAD-4792-47EA-FA87F715D4D7}"/>
              </a:ext>
            </a:extLst>
          </p:cNvPr>
          <p:cNvSpPr>
            <a:spLocks noGrp="1"/>
          </p:cNvSpPr>
          <p:nvPr>
            <p:ph type="title"/>
          </p:nvPr>
        </p:nvSpPr>
        <p:spPr>
          <a:xfrm>
            <a:off x="2590800" y="571500"/>
            <a:ext cx="6477000" cy="1143000"/>
          </a:xfrm>
        </p:spPr>
        <p:txBody>
          <a:bodyPr>
            <a:normAutofit/>
          </a:bodyPr>
          <a:lstStyle/>
          <a:p>
            <a:pPr algn="l"/>
            <a:r>
              <a:rPr lang="en-US" sz="5400" dirty="0">
                <a:effectLst>
                  <a:outerShdw blurRad="38100" dist="38100" dir="2700000" algn="tl">
                    <a:srgbClr val="000000">
                      <a:alpha val="43137"/>
                    </a:srgbClr>
                  </a:outerShdw>
                </a:effectLst>
              </a:rPr>
              <a:t>NO NEW DEBT!</a:t>
            </a:r>
          </a:p>
        </p:txBody>
      </p:sp>
      <p:sp>
        <p:nvSpPr>
          <p:cNvPr id="3" name="Content Placeholder 2">
            <a:extLst>
              <a:ext uri="{FF2B5EF4-FFF2-40B4-BE49-F238E27FC236}">
                <a16:creationId xmlns:a16="http://schemas.microsoft.com/office/drawing/2014/main" id="{9D3345CC-7992-9B16-BD85-6ADA33AE21B4}"/>
              </a:ext>
            </a:extLst>
          </p:cNvPr>
          <p:cNvSpPr>
            <a:spLocks noGrp="1"/>
          </p:cNvSpPr>
          <p:nvPr>
            <p:ph idx="1"/>
          </p:nvPr>
        </p:nvSpPr>
        <p:spPr>
          <a:xfrm>
            <a:off x="1371600" y="2324100"/>
            <a:ext cx="11201400" cy="6400800"/>
          </a:xfrm>
        </p:spPr>
        <p:txBody>
          <a:bodyPr>
            <a:normAutofit/>
          </a:bodyPr>
          <a:lstStyle/>
          <a:p>
            <a:pPr>
              <a:spcAft>
                <a:spcPts val="2400"/>
              </a:spcAft>
            </a:pPr>
            <a:r>
              <a:rPr lang="en-US" sz="4800" dirty="0">
                <a:effectLst>
                  <a:outerShdw blurRad="38100" dist="38100" dir="2700000" algn="tl">
                    <a:srgbClr val="000000">
                      <a:alpha val="43137"/>
                    </a:srgbClr>
                  </a:outerShdw>
                </a:effectLst>
              </a:rPr>
              <a:t>Let go of the desire to “Keep up with the Jones.”  (They’re probably deep in debt keeping up with you!)</a:t>
            </a:r>
          </a:p>
          <a:p>
            <a:pPr>
              <a:spcAft>
                <a:spcPts val="2400"/>
              </a:spcAft>
            </a:pPr>
            <a:r>
              <a:rPr lang="en-US" sz="4800" dirty="0">
                <a:effectLst>
                  <a:outerShdw blurRad="38100" dist="38100" dir="2700000" algn="tl">
                    <a:srgbClr val="000000">
                      <a:alpha val="43137"/>
                    </a:srgbClr>
                  </a:outerShdw>
                </a:effectLst>
              </a:rPr>
              <a:t>Try spending only cash for a time; carry what you’re willing to spend and don’t buy something if you don’t have enough cash for it.</a:t>
            </a:r>
          </a:p>
          <a:p>
            <a:pPr marL="0" indent="0">
              <a:buNone/>
            </a:pPr>
            <a:endParaRPr lang="en-US" dirty="0"/>
          </a:p>
        </p:txBody>
      </p:sp>
    </p:spTree>
    <p:extLst>
      <p:ext uri="{BB962C8B-B14F-4D97-AF65-F5344CB8AC3E}">
        <p14:creationId xmlns:p14="http://schemas.microsoft.com/office/powerpoint/2010/main" val="1212911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92FB8-841D-9D3E-3175-9938AD7395E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AFB67E-CCFD-A32B-163D-9F0A2433F55C}"/>
              </a:ext>
            </a:extLst>
          </p:cNvPr>
          <p:cNvSpPr>
            <a:spLocks noGrp="1"/>
          </p:cNvSpPr>
          <p:nvPr>
            <p:ph idx="1"/>
          </p:nvPr>
        </p:nvSpPr>
        <p:spPr>
          <a:xfrm>
            <a:off x="609600" y="1028700"/>
            <a:ext cx="13030200" cy="7772400"/>
          </a:xfrm>
        </p:spPr>
        <p:txBody>
          <a:bodyPr anchor="ctr">
            <a:noAutofit/>
          </a:bodyPr>
          <a:lstStyle/>
          <a:p>
            <a:pPr marL="0" indent="0" algn="ctr">
              <a:buNone/>
            </a:pPr>
            <a:r>
              <a:rPr lang="en-US" sz="5400" b="1" dirty="0">
                <a:effectLst>
                  <a:outerShdw blurRad="38100" dist="38100" dir="2700000" algn="tl">
                    <a:srgbClr val="000000">
                      <a:alpha val="43137"/>
                    </a:srgbClr>
                  </a:outerShdw>
                </a:effectLst>
              </a:rPr>
              <a:t>Deuteronomy 28:12,</a:t>
            </a:r>
          </a:p>
          <a:p>
            <a:pPr marL="0" indent="0" algn="ctr">
              <a:buNone/>
            </a:pPr>
            <a:r>
              <a:rPr lang="en-US" sz="6000" dirty="0">
                <a:effectLst>
                  <a:outerShdw blurRad="38100" dist="38100" dir="2700000" algn="tl">
                    <a:srgbClr val="000000">
                      <a:alpha val="43137"/>
                    </a:srgbClr>
                  </a:outerShdw>
                </a:effectLst>
              </a:rPr>
              <a:t>“The Lord will open to you His good treasure, the heavens, to give the rain to your land in its season, and to bless all the work of your hand. You shall lend to many nations, but you shall not borrow.”</a:t>
            </a:r>
          </a:p>
        </p:txBody>
      </p:sp>
    </p:spTree>
    <p:extLst>
      <p:ext uri="{BB962C8B-B14F-4D97-AF65-F5344CB8AC3E}">
        <p14:creationId xmlns:p14="http://schemas.microsoft.com/office/powerpoint/2010/main" val="3284852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92FB8-841D-9D3E-3175-9938AD7395E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AFB67E-CCFD-A32B-163D-9F0A2433F55C}"/>
              </a:ext>
            </a:extLst>
          </p:cNvPr>
          <p:cNvSpPr>
            <a:spLocks noGrp="1"/>
          </p:cNvSpPr>
          <p:nvPr>
            <p:ph idx="1"/>
          </p:nvPr>
        </p:nvSpPr>
        <p:spPr>
          <a:xfrm>
            <a:off x="838200" y="2095500"/>
            <a:ext cx="12420600" cy="5334000"/>
          </a:xfrm>
        </p:spPr>
        <p:txBody>
          <a:bodyPr anchor="ctr">
            <a:noAutofit/>
          </a:bodyPr>
          <a:lstStyle/>
          <a:p>
            <a:pPr marL="0" indent="0" algn="ctr">
              <a:buNone/>
            </a:pPr>
            <a:r>
              <a:rPr lang="en-US" sz="5400" b="1" dirty="0">
                <a:effectLst>
                  <a:outerShdw blurRad="38100" dist="38100" dir="2700000" algn="tl">
                    <a:srgbClr val="000000">
                      <a:alpha val="43137"/>
                    </a:srgbClr>
                  </a:outerShdw>
                </a:effectLst>
              </a:rPr>
              <a:t>Deuteronomy 28:13,</a:t>
            </a:r>
          </a:p>
          <a:p>
            <a:pPr marL="0" indent="0" algn="ctr">
              <a:buNone/>
            </a:pPr>
            <a:r>
              <a:rPr lang="en-US" sz="5400" dirty="0">
                <a:effectLst>
                  <a:outerShdw blurRad="38100" dist="38100" dir="2700000" algn="tl">
                    <a:srgbClr val="000000">
                      <a:alpha val="43137"/>
                    </a:srgbClr>
                  </a:outerShdw>
                </a:effectLst>
              </a:rPr>
              <a:t>“And the Lord will make you the head and not the tail; you shall be above only, and not be beneath, if you heed the commandments of the Lord your God.”</a:t>
            </a:r>
          </a:p>
        </p:txBody>
      </p:sp>
    </p:spTree>
    <p:extLst>
      <p:ext uri="{BB962C8B-B14F-4D97-AF65-F5344CB8AC3E}">
        <p14:creationId xmlns:p14="http://schemas.microsoft.com/office/powerpoint/2010/main" val="42042454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00032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d79b09a7-ee12-4c43-b07b-8d7a9389387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5214DB24FC6194BAB194F90A568EBE6" ma:contentTypeVersion="18" ma:contentTypeDescription="Create a new document." ma:contentTypeScope="" ma:versionID="8ba4ce59a96143176291909d146ac27b">
  <xsd:schema xmlns:xsd="http://www.w3.org/2001/XMLSchema" xmlns:xs="http://www.w3.org/2001/XMLSchema" xmlns:p="http://schemas.microsoft.com/office/2006/metadata/properties" xmlns:ns3="d79b09a7-ee12-4c43-b07b-8d7a93893877" xmlns:ns4="33cee41f-7086-4a96-9605-8190f1d6d501" targetNamespace="http://schemas.microsoft.com/office/2006/metadata/properties" ma:root="true" ma:fieldsID="28cbd93c65568e0ce17d7229a65be039" ns3:_="" ns4:_="">
    <xsd:import namespace="d79b09a7-ee12-4c43-b07b-8d7a93893877"/>
    <xsd:import namespace="33cee41f-7086-4a96-9605-8190f1d6d501"/>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LengthInSeconds" minOccurs="0"/>
                <xsd:element ref="ns3:MediaServiceLocation" minOccurs="0"/>
                <xsd:element ref="ns4:SharedWithUsers" minOccurs="0"/>
                <xsd:element ref="ns4:SharedWithDetails" minOccurs="0"/>
                <xsd:element ref="ns4:SharingHintHash"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b09a7-ee12-4c43-b07b-8d7a938938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cee41f-7086-4a96-9605-8190f1d6d50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ingHintHash" ma:index="2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77E8B6-AB8A-4C55-B937-A0F0CA698AD3}">
  <ds:schemaRefs>
    <ds:schemaRef ds:uri="http://schemas.microsoft.com/sharepoint/v3/contenttype/forms"/>
  </ds:schemaRefs>
</ds:datastoreItem>
</file>

<file path=customXml/itemProps2.xml><?xml version="1.0" encoding="utf-8"?>
<ds:datastoreItem xmlns:ds="http://schemas.openxmlformats.org/officeDocument/2006/customXml" ds:itemID="{946747EE-9F64-4CB8-ACED-29AF11FF3808}">
  <ds:schemaRefs>
    <ds:schemaRef ds:uri="http://schemas.openxmlformats.org/package/2006/metadata/core-properties"/>
    <ds:schemaRef ds:uri="http://schemas.microsoft.com/office/2006/metadata/properties"/>
    <ds:schemaRef ds:uri="33cee41f-7086-4a96-9605-8190f1d6d501"/>
    <ds:schemaRef ds:uri="http://purl.org/dc/elements/1.1/"/>
    <ds:schemaRef ds:uri="http://www.w3.org/XML/1998/namespace"/>
    <ds:schemaRef ds:uri="http://schemas.microsoft.com/office/2006/documentManagement/types"/>
    <ds:schemaRef ds:uri="http://purl.org/dc/dcmitype/"/>
    <ds:schemaRef ds:uri="http://schemas.microsoft.com/office/infopath/2007/PartnerControls"/>
    <ds:schemaRef ds:uri="d79b09a7-ee12-4c43-b07b-8d7a93893877"/>
    <ds:schemaRef ds:uri="http://purl.org/dc/terms/"/>
  </ds:schemaRefs>
</ds:datastoreItem>
</file>

<file path=customXml/itemProps3.xml><?xml version="1.0" encoding="utf-8"?>
<ds:datastoreItem xmlns:ds="http://schemas.openxmlformats.org/officeDocument/2006/customXml" ds:itemID="{F73E49A9-917E-4B97-B43C-E8FD1BF3C5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b09a7-ee12-4c43-b07b-8d7a93893877"/>
    <ds:schemaRef ds:uri="33cee41f-7086-4a96-9605-8190f1d6d5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37285</TotalTime>
  <Words>777</Words>
  <Application>Microsoft Office PowerPoint</Application>
  <PresentationFormat>Custom</PresentationFormat>
  <Paragraphs>32</Paragraphs>
  <Slides>8</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Aptos</vt:lpstr>
      <vt:lpstr>Office Theme</vt:lpstr>
      <vt:lpstr>PowerPoint Presentation</vt:lpstr>
      <vt:lpstr>PowerPoint Presentation</vt:lpstr>
      <vt:lpstr>PowerPoint Presentation</vt:lpstr>
      <vt:lpstr>PowerPoint Presentation</vt:lpstr>
      <vt:lpstr>NO NEW DEBT!</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Pentecost 2025 Presentation</dc:title>
  <dc:subject/>
  <dc:creator>Lisa Rasmussen</dc:creator>
  <cp:keywords/>
  <dc:description/>
  <cp:lastModifiedBy>Lisa Rasmussen</cp:lastModifiedBy>
  <cp:revision>66</cp:revision>
  <cp:lastPrinted>2024-05-29T19:13:17Z</cp:lastPrinted>
  <dcterms:created xsi:type="dcterms:W3CDTF">2006-08-16T00:00:00Z</dcterms:created>
  <dcterms:modified xsi:type="dcterms:W3CDTF">2025-02-26T19:30:30Z</dcterms:modified>
  <cp:category/>
  <dc:identifier>DAF6QEVQGUE</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0x01010025214DB24FC6194BAB194F90A568EBE6</vt:lpwstr>
  </property>
</Properties>
</file>