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3"/>
  </p:notesMasterIdLst>
  <p:sldIdLst>
    <p:sldId id="3769" r:id="rId5"/>
    <p:sldId id="3770" r:id="rId6"/>
    <p:sldId id="5372" r:id="rId7"/>
    <p:sldId id="3771" r:id="rId8"/>
    <p:sldId id="5373" r:id="rId9"/>
    <p:sldId id="5374" r:id="rId10"/>
    <p:sldId id="5378" r:id="rId11"/>
    <p:sldId id="5356" r:id="rId1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65170" autoAdjust="0"/>
  </p:normalViewPr>
  <p:slideViewPr>
    <p:cSldViewPr>
      <p:cViewPr varScale="1">
        <p:scale>
          <a:sx n="43" d="100"/>
          <a:sy n="43" d="100"/>
        </p:scale>
        <p:origin x="858" y="6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90" d="100"/>
        <a:sy n="90" d="100"/>
      </p:scale>
      <p:origin x="0" y="-143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0A18E-5903-5840-89DA-3B747620CD65}"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FE8BC6-B28C-3142-B1DD-15CF30FA1201}" type="slidenum">
              <a:rPr lang="en-US" smtClean="0"/>
              <a:t>‹#›</a:t>
            </a:fld>
            <a:endParaRPr lang="en-US"/>
          </a:p>
        </p:txBody>
      </p:sp>
    </p:spTree>
    <p:extLst>
      <p:ext uri="{BB962C8B-B14F-4D97-AF65-F5344CB8AC3E}">
        <p14:creationId xmlns:p14="http://schemas.microsoft.com/office/powerpoint/2010/main" val="2670000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D6870-B0EF-4093-AFE8-2EC081099C3C}" type="slidenum">
              <a:rPr lang="en-US" smtClean="0"/>
              <a:t>1</a:t>
            </a:fld>
            <a:endParaRPr lang="en-US"/>
          </a:p>
        </p:txBody>
      </p:sp>
    </p:spTree>
    <p:extLst>
      <p:ext uri="{BB962C8B-B14F-4D97-AF65-F5344CB8AC3E}">
        <p14:creationId xmlns:p14="http://schemas.microsoft.com/office/powerpoint/2010/main" val="4159609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Last time we discussed how your expenses need to not exceed your income, and that if they do, you need to find a way to cut back somewhere. That’s easier said than done. How do you find places to cut without leaving yourself hurting? Some people may be in such a dire situation that there’s nothing left to cut unless they go without something essential like food, but most of us have enough to live on comfortably if we make wise choices about how we use our money.</a:t>
            </a:r>
          </a:p>
        </p:txBody>
      </p:sp>
      <p:sp>
        <p:nvSpPr>
          <p:cNvPr id="4" name="Slide Number Placeholder 3"/>
          <p:cNvSpPr>
            <a:spLocks noGrp="1"/>
          </p:cNvSpPr>
          <p:nvPr>
            <p:ph type="sldNum" sz="quarter" idx="5"/>
          </p:nvPr>
        </p:nvSpPr>
        <p:spPr/>
        <p:txBody>
          <a:bodyPr/>
          <a:lstStyle/>
          <a:p>
            <a:fld id="{A2FE8BC6-B28C-3142-B1DD-15CF30FA1201}" type="slidenum">
              <a:rPr lang="en-US" smtClean="0"/>
              <a:t>2</a:t>
            </a:fld>
            <a:endParaRPr lang="en-US"/>
          </a:p>
        </p:txBody>
      </p:sp>
    </p:spTree>
    <p:extLst>
      <p:ext uri="{BB962C8B-B14F-4D97-AF65-F5344CB8AC3E}">
        <p14:creationId xmlns:p14="http://schemas.microsoft.com/office/powerpoint/2010/main" val="4237261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9D5B8-ACB5-EBA2-1D8C-52D7AA8EDA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8FE3EA-7693-A668-2E9B-C73095AEF1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79549D-C365-2E63-DD82-D0655949C6D8}"/>
              </a:ext>
            </a:extLst>
          </p:cNvPr>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If you asked Chat GPT other ways </a:t>
            </a:r>
            <a:r>
              <a:rPr lang="en-US" sz="1800" kern="100" dirty="0" err="1">
                <a:effectLst/>
                <a:latin typeface="Aptos" panose="020B0004020202020204" pitchFamily="34" charset="0"/>
                <a:ea typeface="Aptos" panose="020B0004020202020204" pitchFamily="34" charset="0"/>
                <a:cs typeface="Times New Roman" panose="02020603050405020304" pitchFamily="18" charset="0"/>
              </a:rPr>
              <a:t>ways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to say: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"live within your income"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it would give you these options:</a:t>
            </a: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Stay within your budget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Live within your means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Spend only what you earn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Keep expenses in check</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Manage your finances wisely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Don’t spend beyond your earnings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marR="0" lvl="0" indent="-342900">
              <a:buFont typeface="+mj-lt"/>
              <a:buAutoNum type="arabicPeriod"/>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Make ends meet responsibly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 are listing only 3 ways that you make this a reality in your life:</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9221C596-6286-07D4-0B63-9C8DFA9ED38F}"/>
              </a:ext>
            </a:extLst>
          </p:cNvPr>
          <p:cNvSpPr>
            <a:spLocks noGrp="1"/>
          </p:cNvSpPr>
          <p:nvPr>
            <p:ph type="sldNum" sz="quarter" idx="5"/>
          </p:nvPr>
        </p:nvSpPr>
        <p:spPr/>
        <p:txBody>
          <a:bodyPr/>
          <a:lstStyle/>
          <a:p>
            <a:fld id="{A2FE8BC6-B28C-3142-B1DD-15CF30FA1201}" type="slidenum">
              <a:rPr lang="en-US" smtClean="0"/>
              <a:t>3</a:t>
            </a:fld>
            <a:endParaRPr lang="en-US"/>
          </a:p>
        </p:txBody>
      </p:sp>
    </p:spTree>
    <p:extLst>
      <p:ext uri="{BB962C8B-B14F-4D97-AF65-F5344CB8AC3E}">
        <p14:creationId xmlns:p14="http://schemas.microsoft.com/office/powerpoint/2010/main" val="318377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If this sounds like your family, start putting things back on the shelves when your little helpers get a little too helpful. Whether you have kids or not, it also helps to make a shopping list ahead of time and stick to it.  There may be an opportunity to stock up on a staple product at a discounted price. Being aware of and taking advantage of grocery store sales is a good way to save a bit of money here and there, but sticking to your grocery list is important to your food budget.</a:t>
            </a:r>
          </a:p>
        </p:txBody>
      </p:sp>
      <p:sp>
        <p:nvSpPr>
          <p:cNvPr id="4" name="Slide Number Placeholder 3"/>
          <p:cNvSpPr>
            <a:spLocks noGrp="1"/>
          </p:cNvSpPr>
          <p:nvPr>
            <p:ph type="sldNum" sz="quarter" idx="5"/>
          </p:nvPr>
        </p:nvSpPr>
        <p:spPr/>
        <p:txBody>
          <a:bodyPr/>
          <a:lstStyle/>
          <a:p>
            <a:fld id="{A2FE8BC6-B28C-3142-B1DD-15CF30FA1201}" type="slidenum">
              <a:rPr lang="en-US" smtClean="0"/>
              <a:t>4</a:t>
            </a:fld>
            <a:endParaRPr lang="en-US"/>
          </a:p>
        </p:txBody>
      </p:sp>
    </p:spTree>
    <p:extLst>
      <p:ext uri="{BB962C8B-B14F-4D97-AF65-F5344CB8AC3E}">
        <p14:creationId xmlns:p14="http://schemas.microsoft.com/office/powerpoint/2010/main" val="298383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Many people use shopping as a form of entertainment.  If they feel depressed, they go to the mall.  If they are happy, they go to the mall. Some go shopping for clothes that they truly need, like a winter jacket or a pair of shoes, but they end up buying other items they didn’t need.  Sticking to your budget for clothes is very important. If you have problems in this area, one solution is to pay with cash instead of credit.  It is proven that people who pay with cash spend less than people that use credit cards. Again, be very careful how you use your credit cards.  </a:t>
            </a:r>
          </a:p>
        </p:txBody>
      </p:sp>
      <p:sp>
        <p:nvSpPr>
          <p:cNvPr id="4" name="Slide Number Placeholder 3"/>
          <p:cNvSpPr>
            <a:spLocks noGrp="1"/>
          </p:cNvSpPr>
          <p:nvPr>
            <p:ph type="sldNum" sz="quarter" idx="5"/>
          </p:nvPr>
        </p:nvSpPr>
        <p:spPr/>
        <p:txBody>
          <a:bodyPr/>
          <a:lstStyle/>
          <a:p>
            <a:fld id="{A2FE8BC6-B28C-3142-B1DD-15CF30FA1201}" type="slidenum">
              <a:rPr lang="en-US" smtClean="0"/>
              <a:t>5</a:t>
            </a:fld>
            <a:endParaRPr lang="en-US"/>
          </a:p>
        </p:txBody>
      </p:sp>
    </p:spTree>
    <p:extLst>
      <p:ext uri="{BB962C8B-B14F-4D97-AF65-F5344CB8AC3E}">
        <p14:creationId xmlns:p14="http://schemas.microsoft.com/office/powerpoint/2010/main" val="2146239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We all like to go out to eat.  You don’t have to cook and you don’t have to wash dishes and clean the kitchen, but it is a lot more expensive than eating at home.  To stay within your budget, this is an easy way to cut expenses.  Instead, experiment with cooking as a hobby by learning to prepare sushi, enchiladas, or another favorite international dish.  </a:t>
            </a:r>
          </a:p>
        </p:txBody>
      </p:sp>
      <p:sp>
        <p:nvSpPr>
          <p:cNvPr id="4" name="Slide Number Placeholder 3"/>
          <p:cNvSpPr>
            <a:spLocks noGrp="1"/>
          </p:cNvSpPr>
          <p:nvPr>
            <p:ph type="sldNum" sz="quarter" idx="5"/>
          </p:nvPr>
        </p:nvSpPr>
        <p:spPr/>
        <p:txBody>
          <a:bodyPr/>
          <a:lstStyle/>
          <a:p>
            <a:fld id="{A2FE8BC6-B28C-3142-B1DD-15CF30FA1201}" type="slidenum">
              <a:rPr lang="en-US" smtClean="0"/>
              <a:t>6</a:t>
            </a:fld>
            <a:endParaRPr lang="en-US"/>
          </a:p>
        </p:txBody>
      </p:sp>
    </p:spTree>
    <p:extLst>
      <p:ext uri="{BB962C8B-B14F-4D97-AF65-F5344CB8AC3E}">
        <p14:creationId xmlns:p14="http://schemas.microsoft.com/office/powerpoint/2010/main" val="3899635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7</a:t>
            </a:fld>
            <a:endParaRPr lang="en-US"/>
          </a:p>
        </p:txBody>
      </p:sp>
    </p:spTree>
    <p:extLst>
      <p:ext uri="{BB962C8B-B14F-4D97-AF65-F5344CB8AC3E}">
        <p14:creationId xmlns:p14="http://schemas.microsoft.com/office/powerpoint/2010/main" val="2752267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10515600" cy="1470025"/>
          </a:xfrm>
        </p:spPr>
        <p:txBody>
          <a:bodyPr>
            <a:noAutofit/>
          </a:bodyPr>
          <a:lstStyle>
            <a:lvl1pPr>
              <a:defRPr sz="6600"/>
            </a:lvl1pPr>
          </a:lstStyle>
          <a:p>
            <a:r>
              <a:rPr lang="en-US" dirty="0"/>
              <a:t>CLICK TO EDIT MASTER TITLE STYLE</a:t>
            </a:r>
          </a:p>
        </p:txBody>
      </p:sp>
      <p:sp>
        <p:nvSpPr>
          <p:cNvPr id="3" name="Subtitle 2"/>
          <p:cNvSpPr>
            <a:spLocks noGrp="1"/>
          </p:cNvSpPr>
          <p:nvPr>
            <p:ph type="subTitle" idx="1"/>
          </p:nvPr>
        </p:nvSpPr>
        <p:spPr>
          <a:xfrm>
            <a:off x="2895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366713"/>
            <a:ext cx="16770350" cy="2147888"/>
          </a:xfrm>
        </p:spPr>
        <p:txBody>
          <a:bodyPr/>
          <a:lstStyle/>
          <a:p>
            <a:r>
              <a:rPr lang="en-US"/>
              <a:t>Click to edit Master title style</a:t>
            </a:r>
          </a:p>
        </p:txBody>
      </p:sp>
      <p:sp>
        <p:nvSpPr>
          <p:cNvPr id="3" name="Text Placeholder 2"/>
          <p:cNvSpPr>
            <a:spLocks noGrp="1"/>
          </p:cNvSpPr>
          <p:nvPr>
            <p:ph type="body" sz="half" idx="1"/>
          </p:nvPr>
        </p:nvSpPr>
        <p:spPr>
          <a:xfrm>
            <a:off x="167640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83615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86CEC16-0C09-4C9B-A1AB-D060B28652FB}" type="slidenum">
              <a:rPr lang="en-US"/>
              <a:pPr>
                <a:defRPr/>
              </a:pPr>
              <a:t>‹#›</a:t>
            </a:fld>
            <a:endParaRPr lang="en-US"/>
          </a:p>
        </p:txBody>
      </p:sp>
    </p:spTree>
    <p:extLst>
      <p:ext uri="{BB962C8B-B14F-4D97-AF65-F5344CB8AC3E}">
        <p14:creationId xmlns:p14="http://schemas.microsoft.com/office/powerpoint/2010/main" val="4048572033"/>
      </p:ext>
    </p:extLst>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CAD8C9C7-A2B4-D3C5-7DB9-322564C1C06F}"/>
              </a:ext>
            </a:extLst>
          </p:cNvPr>
          <p:cNvSpPr/>
          <p:nvPr userDrawn="1"/>
        </p:nvSpPr>
        <p:spPr>
          <a:xfrm>
            <a:off x="7047156" y="0"/>
            <a:ext cx="11240843" cy="10287000"/>
          </a:xfrm>
          <a:custGeom>
            <a:avLst/>
            <a:gdLst/>
            <a:ahLst/>
            <a:cxnLst/>
            <a:rect l="l" t="t" r="r" b="b"/>
            <a:pathLst>
              <a:path w="17916401" h="10287000">
                <a:moveTo>
                  <a:pt x="0" y="0"/>
                </a:moveTo>
                <a:lnTo>
                  <a:pt x="17916401" y="0"/>
                </a:lnTo>
                <a:lnTo>
                  <a:pt x="17916401" y="10287000"/>
                </a:lnTo>
                <a:lnTo>
                  <a:pt x="0" y="10287000"/>
                </a:lnTo>
                <a:lnTo>
                  <a:pt x="0" y="0"/>
                </a:lnTo>
                <a:close/>
              </a:path>
            </a:pathLst>
          </a:custGeom>
          <a:blipFill>
            <a:blip r:embed="rId2"/>
            <a:stretch>
              <a:fillRect r="-59386"/>
            </a:stretch>
          </a:blipFill>
        </p:spPr>
        <p:txBody>
          <a:bodyPr/>
          <a:lstStyle/>
          <a:p>
            <a:endParaRPr lang="en-US"/>
          </a:p>
        </p:txBody>
      </p:sp>
      <p:sp>
        <p:nvSpPr>
          <p:cNvPr id="8" name="Freeform 3">
            <a:extLst>
              <a:ext uri="{FF2B5EF4-FFF2-40B4-BE49-F238E27FC236}">
                <a16:creationId xmlns:a16="http://schemas.microsoft.com/office/drawing/2014/main" id="{20A25823-32FE-02A3-675A-48731329D32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3"/>
            <a:stretch>
              <a:fillRect/>
            </a:stretch>
          </a:blipFill>
        </p:spPr>
        <p:txBody>
          <a:bodyPr/>
          <a:lstStyle/>
          <a:p>
            <a:endParaRPr lang="en-US"/>
          </a:p>
        </p:txBody>
      </p:sp>
      <p:grpSp>
        <p:nvGrpSpPr>
          <p:cNvPr id="9" name="Group 5">
            <a:extLst>
              <a:ext uri="{FF2B5EF4-FFF2-40B4-BE49-F238E27FC236}">
                <a16:creationId xmlns:a16="http://schemas.microsoft.com/office/drawing/2014/main" id="{9B0B5340-CD58-781F-31D0-FE93C6FF6EDD}"/>
              </a:ext>
            </a:extLst>
          </p:cNvPr>
          <p:cNvGrpSpPr/>
          <p:nvPr userDrawn="1"/>
        </p:nvGrpSpPr>
        <p:grpSpPr>
          <a:xfrm>
            <a:off x="0" y="0"/>
            <a:ext cx="14094312" cy="10287000"/>
            <a:chOff x="0" y="0"/>
            <a:chExt cx="3712082" cy="2709333"/>
          </a:xfrm>
        </p:grpSpPr>
        <p:sp>
          <p:nvSpPr>
            <p:cNvPr id="10" name="Freeform 6">
              <a:extLst>
                <a:ext uri="{FF2B5EF4-FFF2-40B4-BE49-F238E27FC236}">
                  <a16:creationId xmlns:a16="http://schemas.microsoft.com/office/drawing/2014/main" id="{186B5824-EDD6-2C66-B839-B7E18F1BCB46}"/>
                </a:ext>
              </a:extLst>
            </p:cNvPr>
            <p:cNvSpPr/>
            <p:nvPr/>
          </p:nvSpPr>
          <p:spPr>
            <a:xfrm>
              <a:off x="0" y="0"/>
              <a:ext cx="3712082" cy="2709333"/>
            </a:xfrm>
            <a:custGeom>
              <a:avLst/>
              <a:gdLst/>
              <a:ahLst/>
              <a:cxnLst/>
              <a:rect l="l" t="t" r="r" b="b"/>
              <a:pathLst>
                <a:path w="3712082" h="2709333">
                  <a:moveTo>
                    <a:pt x="0" y="0"/>
                  </a:moveTo>
                  <a:lnTo>
                    <a:pt x="3712082" y="0"/>
                  </a:lnTo>
                  <a:lnTo>
                    <a:pt x="3712082" y="2709333"/>
                  </a:lnTo>
                  <a:lnTo>
                    <a:pt x="0" y="2709333"/>
                  </a:lnTo>
                  <a:close/>
                </a:path>
              </a:pathLst>
            </a:custGeom>
            <a:solidFill>
              <a:srgbClr val="D86018"/>
            </a:solidFill>
          </p:spPr>
          <p:txBody>
            <a:bodyPr/>
            <a:lstStyle/>
            <a:p>
              <a:endParaRPr lang="en-US"/>
            </a:p>
          </p:txBody>
        </p:sp>
        <p:sp>
          <p:nvSpPr>
            <p:cNvPr id="11" name="TextBox 7">
              <a:extLst>
                <a:ext uri="{FF2B5EF4-FFF2-40B4-BE49-F238E27FC236}">
                  <a16:creationId xmlns:a16="http://schemas.microsoft.com/office/drawing/2014/main" id="{5C9E0399-3D3A-E6E1-4640-44BA4D8D2279}"/>
                </a:ext>
              </a:extLst>
            </p:cNvPr>
            <p:cNvSpPr txBox="1"/>
            <p:nvPr/>
          </p:nvSpPr>
          <p:spPr>
            <a:xfrm>
              <a:off x="0" y="-38100"/>
              <a:ext cx="3712082" cy="2747433"/>
            </a:xfrm>
            <a:prstGeom prst="rect">
              <a:avLst/>
            </a:prstGeom>
          </p:spPr>
          <p:txBody>
            <a:bodyPr lIns="50800" tIns="50800" rIns="50800" bIns="50800" rtlCol="0" anchor="ctr"/>
            <a:lstStyle/>
            <a:p>
              <a:pPr algn="ctr">
                <a:lnSpc>
                  <a:spcPts val="3360"/>
                </a:lnSpc>
              </a:pPr>
              <a:endParaRPr/>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6E1C93FF-E5CD-29BE-A2D7-F6B64FEF377A}"/>
              </a:ext>
            </a:extLst>
          </p:cNvPr>
          <p:cNvGrpSpPr/>
          <p:nvPr userDrawn="1"/>
        </p:nvGrpSpPr>
        <p:grpSpPr>
          <a:xfrm>
            <a:off x="-76200" y="0"/>
            <a:ext cx="18669000" cy="10287000"/>
            <a:chOff x="0" y="0"/>
            <a:chExt cx="4816593" cy="2709333"/>
          </a:xfrm>
        </p:grpSpPr>
        <p:sp>
          <p:nvSpPr>
            <p:cNvPr id="8" name="Freeform 4">
              <a:extLst>
                <a:ext uri="{FF2B5EF4-FFF2-40B4-BE49-F238E27FC236}">
                  <a16:creationId xmlns:a16="http://schemas.microsoft.com/office/drawing/2014/main" id="{02C81B0A-D8DB-8501-5B7B-8BCC57C5244B}"/>
                </a:ext>
              </a:extLst>
            </p:cNvPr>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solidFill>
              <a:srgbClr val="FFFFFF"/>
            </a:solidFill>
          </p:spPr>
          <p:txBody>
            <a:bodyPr/>
            <a:lstStyle/>
            <a:p>
              <a:endParaRPr lang="en-US"/>
            </a:p>
          </p:txBody>
        </p:sp>
        <p:sp>
          <p:nvSpPr>
            <p:cNvPr id="9" name="TextBox 5">
              <a:extLst>
                <a:ext uri="{FF2B5EF4-FFF2-40B4-BE49-F238E27FC236}">
                  <a16:creationId xmlns:a16="http://schemas.microsoft.com/office/drawing/2014/main" id="{102EA5B5-5C60-A0F7-2D41-7C689DE36A22}"/>
                </a:ext>
              </a:extLst>
            </p:cNvPr>
            <p:cNvSpPr txBox="1"/>
            <p:nvPr/>
          </p:nvSpPr>
          <p:spPr>
            <a:xfrm>
              <a:off x="0" y="-38100"/>
              <a:ext cx="4816593" cy="2747433"/>
            </a:xfrm>
            <a:prstGeom prst="rect">
              <a:avLst/>
            </a:prstGeom>
          </p:spPr>
          <p:txBody>
            <a:bodyPr lIns="50800" tIns="50800" rIns="50800" bIns="50800" rtlCol="0" anchor="ctr"/>
            <a:lstStyle/>
            <a:p>
              <a:pPr algn="ctr">
                <a:lnSpc>
                  <a:spcPts val="3360"/>
                </a:lnSpc>
              </a:pPr>
              <a:endParaRPr/>
            </a:p>
          </p:txBody>
        </p:sp>
      </p:grpSp>
      <p:sp>
        <p:nvSpPr>
          <p:cNvPr id="10" name="Freeform 8">
            <a:extLst>
              <a:ext uri="{FF2B5EF4-FFF2-40B4-BE49-F238E27FC236}">
                <a16:creationId xmlns:a16="http://schemas.microsoft.com/office/drawing/2014/main" id="{99DECC27-B2DB-0C5E-28CC-D7446E18C0C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3"/>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7" name="Freeform 2">
            <a:extLst>
              <a:ext uri="{FF2B5EF4-FFF2-40B4-BE49-F238E27FC236}">
                <a16:creationId xmlns:a16="http://schemas.microsoft.com/office/drawing/2014/main" id="{DD7CF5EF-30DA-49C6-DFA0-ED7AB01B6903}"/>
              </a:ext>
            </a:extLst>
          </p:cNvPr>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a:p>
        </p:txBody>
      </p:sp>
      <p:pic>
        <p:nvPicPr>
          <p:cNvPr id="13" name="Picture 12" descr="A black and white sign with white text&#10;&#10;AI-generated content may be incorrect.">
            <a:extLst>
              <a:ext uri="{FF2B5EF4-FFF2-40B4-BE49-F238E27FC236}">
                <a16:creationId xmlns:a16="http://schemas.microsoft.com/office/drawing/2014/main" id="{2872F323-76CF-CDDE-DD68-195B01F76B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19300" y="2817110"/>
            <a:ext cx="13335000" cy="46527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2"/>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4"/>
            <a:stretch>
              <a:fillRect t="-1074" b="-1074"/>
            </a:stretch>
          </a:blipFill>
        </p:spPr>
        <p:txBody>
          <a:bodyPr/>
          <a:lstStyle/>
          <a:p>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8" name="Freeform 3">
            <a:extLst>
              <a:ext uri="{FF2B5EF4-FFF2-40B4-BE49-F238E27FC236}">
                <a16:creationId xmlns:a16="http://schemas.microsoft.com/office/drawing/2014/main" id="{C639B352-154E-319E-03EA-BA2EE7CFFB82}"/>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15"/>
            <a:stretch>
              <a:fillRect/>
            </a:stretch>
          </a:blipFill>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52947-CA65-CB33-CC1D-24D84C1C3E5F}"/>
              </a:ext>
            </a:extLst>
          </p:cNvPr>
          <p:cNvSpPr>
            <a:spLocks noGrp="1"/>
          </p:cNvSpPr>
          <p:nvPr>
            <p:ph type="ctrTitle"/>
          </p:nvPr>
        </p:nvSpPr>
        <p:spPr>
          <a:xfrm>
            <a:off x="2286000" y="1866900"/>
            <a:ext cx="15011400" cy="3509962"/>
          </a:xfrm>
        </p:spPr>
        <p:txBody>
          <a:bodyPr>
            <a:normAutofit fontScale="90000"/>
          </a:bodyPr>
          <a:lstStyle/>
          <a:p>
            <a:pPr algn="l"/>
            <a:r>
              <a:rPr lang="en-US" b="1" dirty="0">
                <a:effectLst>
                  <a:outerShdw blurRad="38100" dist="38100" dir="2700000" algn="tl">
                    <a:srgbClr val="000000">
                      <a:alpha val="43137"/>
                    </a:srgbClr>
                  </a:outerShdw>
                </a:effectLst>
              </a:rPr>
              <a:t>Steps to Financial Success </a:t>
            </a:r>
            <a:br>
              <a:rPr lang="en-US" dirty="0"/>
            </a:br>
            <a:r>
              <a:rPr lang="en-US" dirty="0">
                <a:effectLst>
                  <a:outerShdw blurRad="38100" dist="38100" dir="2700000" algn="tl">
                    <a:srgbClr val="000000">
                      <a:alpha val="43137"/>
                    </a:srgbClr>
                  </a:outerShdw>
                </a:effectLst>
              </a:rPr>
              <a:t>Tip #2: </a:t>
            </a:r>
            <a:r>
              <a:rPr lang="en-US" sz="5400" dirty="0">
                <a:effectLst>
                  <a:outerShdw blurRad="38100" dist="38100" dir="2700000" algn="tl">
                    <a:srgbClr val="000000">
                      <a:alpha val="43137"/>
                    </a:srgbClr>
                  </a:outerShdw>
                </a:effectLst>
              </a:rPr>
              <a:t>SPEND LESS THAN YOU EARN</a:t>
            </a:r>
            <a:br>
              <a:rPr lang="en-US" sz="5400" dirty="0">
                <a:effectLst>
                  <a:outerShdw blurRad="38100" dist="38100" dir="2700000" algn="tl">
                    <a:srgbClr val="000000">
                      <a:alpha val="43137"/>
                    </a:srgbClr>
                  </a:outerShdw>
                </a:effectLst>
              </a:rPr>
            </a:br>
            <a:br>
              <a:rPr lang="en-US" sz="5400" dirty="0">
                <a:effectLst>
                  <a:outerShdw blurRad="38100" dist="38100" dir="2700000" algn="tl">
                    <a:srgbClr val="000000">
                      <a:alpha val="43137"/>
                    </a:srgbClr>
                  </a:outerShdw>
                </a:effectLst>
              </a:rPr>
            </a:br>
            <a:r>
              <a:rPr lang="en-US" sz="5300" i="1" dirty="0">
                <a:solidFill>
                  <a:schemeClr val="bg1"/>
                </a:solidFill>
                <a:effectLst>
                  <a:outerShdw blurRad="38100" dist="38100" dir="2700000" algn="tl">
                    <a:srgbClr val="000000">
                      <a:alpha val="43137"/>
                    </a:srgbClr>
                  </a:outerShdw>
                </a:effectLst>
              </a:rPr>
              <a:t>Determine to live within your means</a:t>
            </a:r>
            <a:br>
              <a:rPr lang="en-US" sz="6600" i="1" dirty="0">
                <a:solidFill>
                  <a:schemeClr val="bg1"/>
                </a:solidFill>
                <a:effectLst>
                  <a:outerShdw blurRad="38100" dist="38100" dir="2700000" algn="tl">
                    <a:srgbClr val="000000">
                      <a:alpha val="43137"/>
                    </a:srgbClr>
                  </a:outerShdw>
                </a:effectLst>
              </a:rPr>
            </a:br>
            <a:endParaRPr 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61902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778A38-B301-F25D-F571-B8BCD4377114}"/>
              </a:ext>
            </a:extLst>
          </p:cNvPr>
          <p:cNvSpPr>
            <a:spLocks noGrp="1"/>
          </p:cNvSpPr>
          <p:nvPr>
            <p:ph idx="1"/>
          </p:nvPr>
        </p:nvSpPr>
        <p:spPr>
          <a:xfrm>
            <a:off x="1524000" y="1181100"/>
            <a:ext cx="11506200" cy="6728144"/>
          </a:xfrm>
        </p:spPr>
        <p:txBody>
          <a:bodyPr anchor="ctr">
            <a:noAutofit/>
          </a:bodyPr>
          <a:lstStyle/>
          <a:p>
            <a:pPr marL="0" indent="0" algn="ctr">
              <a:buNone/>
            </a:pPr>
            <a:r>
              <a:rPr lang="en-US" sz="7200" dirty="0">
                <a:effectLst>
                  <a:outerShdw blurRad="38100" dist="38100" dir="2700000" algn="tl">
                    <a:srgbClr val="000000">
                      <a:alpha val="43137"/>
                    </a:srgbClr>
                  </a:outerShdw>
                </a:effectLst>
              </a:rPr>
              <a:t>Proverbs 21: 20,</a:t>
            </a:r>
          </a:p>
          <a:p>
            <a:pPr marL="0" indent="0" algn="ctr">
              <a:buNone/>
            </a:pPr>
            <a:r>
              <a:rPr lang="en-US" sz="7200" dirty="0">
                <a:effectLst>
                  <a:outerShdw blurRad="38100" dist="38100" dir="2700000" algn="tl">
                    <a:srgbClr val="000000">
                      <a:alpha val="43137"/>
                    </a:srgbClr>
                  </a:outerShdw>
                </a:effectLst>
              </a:rPr>
              <a:t>“There is treasure to be desired and oil in the dwelling of the wise; but a foolish man [or woman] </a:t>
            </a:r>
            <a:r>
              <a:rPr lang="en-US" sz="7200" dirty="0" err="1">
                <a:effectLst>
                  <a:outerShdw blurRad="38100" dist="38100" dir="2700000" algn="tl">
                    <a:srgbClr val="000000">
                      <a:alpha val="43137"/>
                    </a:srgbClr>
                  </a:outerShdw>
                </a:effectLst>
              </a:rPr>
              <a:t>spendeth</a:t>
            </a:r>
            <a:r>
              <a:rPr lang="en-US" sz="7200" dirty="0">
                <a:effectLst>
                  <a:outerShdw blurRad="38100" dist="38100" dir="2700000" algn="tl">
                    <a:srgbClr val="000000">
                      <a:alpha val="43137"/>
                    </a:srgbClr>
                  </a:outerShdw>
                </a:effectLst>
              </a:rPr>
              <a:t> it up.”</a:t>
            </a:r>
          </a:p>
        </p:txBody>
      </p:sp>
    </p:spTree>
    <p:extLst>
      <p:ext uri="{BB962C8B-B14F-4D97-AF65-F5344CB8AC3E}">
        <p14:creationId xmlns:p14="http://schemas.microsoft.com/office/powerpoint/2010/main" val="696146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7CFE5-CAA3-E0FC-84F6-8CE758E045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306F0-84AA-1B8D-60E5-AC74B6577A1F}"/>
              </a:ext>
            </a:extLst>
          </p:cNvPr>
          <p:cNvSpPr>
            <a:spLocks noGrp="1"/>
          </p:cNvSpPr>
          <p:nvPr>
            <p:ph type="title"/>
          </p:nvPr>
        </p:nvSpPr>
        <p:spPr>
          <a:xfrm>
            <a:off x="2819400" y="5143500"/>
            <a:ext cx="9220200" cy="1447800"/>
          </a:xfrm>
        </p:spPr>
        <p:txBody>
          <a:bodyPr wrap="square" anchor="b">
            <a:noAutofit/>
          </a:bodyPr>
          <a:lstStyle/>
          <a:p>
            <a: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t>Key thought:</a:t>
            </a:r>
            <a:b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br>
            <a:br>
              <a:rPr lang="en-US" sz="8000" b="1" kern="100" dirty="0">
                <a:effectLst>
                  <a:outerShdw blurRad="38100" dist="38100" dir="2700000" algn="tl">
                    <a:srgbClr val="000000">
                      <a:alpha val="43137"/>
                    </a:srgbClr>
                  </a:outerShdw>
                </a:effectLst>
                <a:latin typeface="+mn-lt"/>
                <a:ea typeface="Aptos" panose="020B0004020202020204" pitchFamily="34" charset="0"/>
                <a:cs typeface="Times New Roman" panose="02020603050405020304" pitchFamily="18" charset="0"/>
              </a:rPr>
            </a:br>
            <a:r>
              <a:rPr lang="en-US" sz="9600" u="sng" dirty="0">
                <a:effectLst>
                  <a:outerShdw blurRad="38100" dist="38100" dir="2700000" algn="tl">
                    <a:srgbClr val="000000">
                      <a:alpha val="43137"/>
                    </a:srgbClr>
                  </a:outerShdw>
                </a:effectLst>
              </a:rPr>
              <a:t>Live within your income!</a:t>
            </a:r>
            <a:endParaRPr lang="en-US" sz="8000"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54632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50CB34-8220-4D98-0E6F-A8B587FBFCAC}"/>
              </a:ext>
            </a:extLst>
          </p:cNvPr>
          <p:cNvSpPr>
            <a:spLocks noGrp="1"/>
          </p:cNvSpPr>
          <p:nvPr>
            <p:ph idx="1"/>
          </p:nvPr>
        </p:nvSpPr>
        <p:spPr>
          <a:xfrm>
            <a:off x="9525000" y="2105475"/>
            <a:ext cx="4343400" cy="7239000"/>
          </a:xfrm>
        </p:spPr>
        <p:txBody>
          <a:bodyPr>
            <a:normAutofit/>
          </a:bodyPr>
          <a:lstStyle/>
          <a:p>
            <a:pPr marL="0" indent="0">
              <a:buNone/>
            </a:pPr>
            <a:r>
              <a:rPr lang="en-US" sz="4800" i="1" dirty="0">
                <a:effectLst>
                  <a:outerShdw blurRad="38100" dist="38100" dir="2700000" algn="tl">
                    <a:srgbClr val="000000">
                      <a:alpha val="43137"/>
                    </a:srgbClr>
                  </a:outerShdw>
                </a:effectLst>
              </a:rPr>
              <a:t>Have you seen kids going down the aisle grabbing popular cereals and tossing them in the cart?</a:t>
            </a:r>
          </a:p>
        </p:txBody>
      </p:sp>
      <p:pic>
        <p:nvPicPr>
          <p:cNvPr id="4" name="Picture 3">
            <a:extLst>
              <a:ext uri="{FF2B5EF4-FFF2-40B4-BE49-F238E27FC236}">
                <a16:creationId xmlns:a16="http://schemas.microsoft.com/office/drawing/2014/main" id="{46C6E789-5C5B-1929-8D22-9E2E61EF8AF6}"/>
              </a:ext>
            </a:extLst>
          </p:cNvPr>
          <p:cNvPicPr>
            <a:picLocks noChangeAspect="1"/>
          </p:cNvPicPr>
          <p:nvPr/>
        </p:nvPicPr>
        <p:blipFill>
          <a:blip r:embed="rId3"/>
          <a:srcRect r="26785"/>
          <a:stretch/>
        </p:blipFill>
        <p:spPr>
          <a:xfrm>
            <a:off x="963882" y="1714500"/>
            <a:ext cx="8408718" cy="7666216"/>
          </a:xfrm>
          <a:prstGeom prst="rect">
            <a:avLst/>
          </a:prstGeom>
        </p:spPr>
      </p:pic>
      <p:sp>
        <p:nvSpPr>
          <p:cNvPr id="2" name="Title 1">
            <a:extLst>
              <a:ext uri="{FF2B5EF4-FFF2-40B4-BE49-F238E27FC236}">
                <a16:creationId xmlns:a16="http://schemas.microsoft.com/office/drawing/2014/main" id="{092ADF2E-2E6C-4D9D-BB76-6EAB99D92494}"/>
              </a:ext>
            </a:extLst>
          </p:cNvPr>
          <p:cNvSpPr>
            <a:spLocks noGrp="1"/>
          </p:cNvSpPr>
          <p:nvPr>
            <p:ph type="title"/>
          </p:nvPr>
        </p:nvSpPr>
        <p:spPr>
          <a:xfrm>
            <a:off x="2209800" y="166621"/>
            <a:ext cx="10668000" cy="1286855"/>
          </a:xfrm>
          <a:ln>
            <a:noFill/>
          </a:ln>
        </p:spPr>
        <p:txBody>
          <a:bodyPr anchor="b">
            <a:normAutofit/>
          </a:bodyPr>
          <a:lstStyle/>
          <a:p>
            <a:pPr algn="l"/>
            <a:r>
              <a:rPr lang="en-US" sz="6600" b="1" dirty="0">
                <a:ln>
                  <a:solidFill>
                    <a:srgbClr val="D86018"/>
                  </a:solidFill>
                </a:ln>
                <a:effectLst>
                  <a:outerShdw blurRad="38100" dist="38100" dir="2700000" algn="tl">
                    <a:srgbClr val="000000">
                      <a:alpha val="43137"/>
                    </a:srgbClr>
                  </a:outerShdw>
                </a:effectLst>
              </a:rPr>
              <a:t>Rethink your grocery basket</a:t>
            </a:r>
          </a:p>
        </p:txBody>
      </p:sp>
    </p:spTree>
    <p:extLst>
      <p:ext uri="{BB962C8B-B14F-4D97-AF65-F5344CB8AC3E}">
        <p14:creationId xmlns:p14="http://schemas.microsoft.com/office/powerpoint/2010/main" val="2237926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50CB34-8220-4D98-0E6F-A8B587FBFCAC}"/>
              </a:ext>
            </a:extLst>
          </p:cNvPr>
          <p:cNvSpPr>
            <a:spLocks noGrp="1"/>
          </p:cNvSpPr>
          <p:nvPr>
            <p:ph idx="1"/>
          </p:nvPr>
        </p:nvSpPr>
        <p:spPr>
          <a:xfrm>
            <a:off x="9067800" y="2400300"/>
            <a:ext cx="4495800" cy="6172199"/>
          </a:xfrm>
        </p:spPr>
        <p:txBody>
          <a:bodyPr>
            <a:normAutofit/>
          </a:bodyPr>
          <a:lstStyle/>
          <a:p>
            <a:pPr marL="0" indent="0">
              <a:buNone/>
            </a:pPr>
            <a:r>
              <a:rPr lang="en-US" sz="4800" i="1" dirty="0">
                <a:effectLst>
                  <a:outerShdw blurRad="38100" dist="38100" dir="2700000" algn="tl">
                    <a:srgbClr val="000000">
                      <a:alpha val="43137"/>
                    </a:srgbClr>
                  </a:outerShdw>
                </a:effectLst>
              </a:rPr>
              <a:t>How many times you go shopping when you don’t need more clothes? </a:t>
            </a:r>
          </a:p>
          <a:p>
            <a:pPr marL="0" indent="0">
              <a:buNone/>
            </a:pPr>
            <a:r>
              <a:rPr lang="en-US" sz="4800" i="1" dirty="0">
                <a:effectLst>
                  <a:outerShdw blurRad="38100" dist="38100" dir="2700000" algn="tl">
                    <a:srgbClr val="000000">
                      <a:alpha val="43137"/>
                    </a:srgbClr>
                  </a:outerShdw>
                </a:effectLst>
              </a:rPr>
              <a:t>Buy only the necessary things.</a:t>
            </a:r>
          </a:p>
        </p:txBody>
      </p:sp>
      <p:sp>
        <p:nvSpPr>
          <p:cNvPr id="2" name="Title 1">
            <a:extLst>
              <a:ext uri="{FF2B5EF4-FFF2-40B4-BE49-F238E27FC236}">
                <a16:creationId xmlns:a16="http://schemas.microsoft.com/office/drawing/2014/main" id="{092ADF2E-2E6C-4D9D-BB76-6EAB99D92494}"/>
              </a:ext>
            </a:extLst>
          </p:cNvPr>
          <p:cNvSpPr>
            <a:spLocks noGrp="1"/>
          </p:cNvSpPr>
          <p:nvPr>
            <p:ph type="title"/>
          </p:nvPr>
        </p:nvSpPr>
        <p:spPr>
          <a:xfrm>
            <a:off x="2209800" y="647700"/>
            <a:ext cx="10668000" cy="1286855"/>
          </a:xfrm>
          <a:ln>
            <a:noFill/>
          </a:ln>
        </p:spPr>
        <p:txBody>
          <a:bodyPr anchor="b">
            <a:normAutofit fontScale="90000"/>
          </a:bodyPr>
          <a:lstStyle/>
          <a:p>
            <a:pPr algn="l"/>
            <a:r>
              <a:rPr lang="en-US" sz="6600" b="1" dirty="0">
                <a:ln>
                  <a:solidFill>
                    <a:srgbClr val="D86018"/>
                  </a:solidFill>
                </a:ln>
                <a:effectLst>
                  <a:outerShdw blurRad="38100" dist="38100" dir="2700000" algn="tl">
                    <a:srgbClr val="000000">
                      <a:alpha val="43137"/>
                    </a:srgbClr>
                  </a:outerShdw>
                </a:effectLst>
              </a:rPr>
              <a:t>Rethink your shopping for clothes</a:t>
            </a:r>
          </a:p>
        </p:txBody>
      </p:sp>
      <p:pic>
        <p:nvPicPr>
          <p:cNvPr id="2050" name="Picture 2" descr="5,700+ Black Woman Clothes Shopping Stock Photos, Pictures &amp; Royalty-Free  Images - iStock | Shopping bags">
            <a:extLst>
              <a:ext uri="{FF2B5EF4-FFF2-40B4-BE49-F238E27FC236}">
                <a16:creationId xmlns:a16="http://schemas.microsoft.com/office/drawing/2014/main" id="{F1B76624-C6D3-C7D8-C675-EE5A97D8E5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552700"/>
            <a:ext cx="8343900"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6139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E50CB34-8220-4D98-0E6F-A8B587FBFCAC}"/>
              </a:ext>
            </a:extLst>
          </p:cNvPr>
          <p:cNvSpPr>
            <a:spLocks noGrp="1"/>
          </p:cNvSpPr>
          <p:nvPr>
            <p:ph idx="1"/>
          </p:nvPr>
        </p:nvSpPr>
        <p:spPr>
          <a:xfrm>
            <a:off x="9448800" y="2400300"/>
            <a:ext cx="4572000" cy="6172199"/>
          </a:xfrm>
        </p:spPr>
        <p:txBody>
          <a:bodyPr>
            <a:normAutofit/>
          </a:bodyPr>
          <a:lstStyle/>
          <a:p>
            <a:pPr marL="0" indent="0">
              <a:buNone/>
            </a:pPr>
            <a:r>
              <a:rPr lang="en-US" sz="4800" i="1" dirty="0">
                <a:effectLst>
                  <a:outerShdw blurRad="38100" dist="38100" dir="2700000" algn="tl">
                    <a:srgbClr val="000000">
                      <a:alpha val="43137"/>
                    </a:srgbClr>
                  </a:outerShdw>
                </a:effectLst>
              </a:rPr>
              <a:t>How many times do you go out to eat a month?  </a:t>
            </a:r>
          </a:p>
          <a:p>
            <a:pPr marL="0" indent="0">
              <a:buNone/>
            </a:pPr>
            <a:r>
              <a:rPr lang="en-US" sz="4800" i="1" dirty="0">
                <a:effectLst>
                  <a:outerShdw blurRad="38100" dist="38100" dir="2700000" algn="tl">
                    <a:srgbClr val="000000">
                      <a:alpha val="43137"/>
                    </a:srgbClr>
                  </a:outerShdw>
                </a:effectLst>
              </a:rPr>
              <a:t>Go to a restaurant only for special occasions.</a:t>
            </a:r>
          </a:p>
        </p:txBody>
      </p:sp>
      <p:sp>
        <p:nvSpPr>
          <p:cNvPr id="2" name="Title 1">
            <a:extLst>
              <a:ext uri="{FF2B5EF4-FFF2-40B4-BE49-F238E27FC236}">
                <a16:creationId xmlns:a16="http://schemas.microsoft.com/office/drawing/2014/main" id="{092ADF2E-2E6C-4D9D-BB76-6EAB99D92494}"/>
              </a:ext>
            </a:extLst>
          </p:cNvPr>
          <p:cNvSpPr>
            <a:spLocks noGrp="1"/>
          </p:cNvSpPr>
          <p:nvPr>
            <p:ph type="title"/>
          </p:nvPr>
        </p:nvSpPr>
        <p:spPr>
          <a:xfrm>
            <a:off x="2286000" y="398839"/>
            <a:ext cx="10668000" cy="1286855"/>
          </a:xfrm>
          <a:ln>
            <a:noFill/>
          </a:ln>
        </p:spPr>
        <p:txBody>
          <a:bodyPr anchor="b">
            <a:normAutofit/>
          </a:bodyPr>
          <a:lstStyle/>
          <a:p>
            <a:pPr algn="l"/>
            <a:r>
              <a:rPr lang="en-US" sz="6600" b="1" dirty="0">
                <a:ln>
                  <a:solidFill>
                    <a:srgbClr val="D86018"/>
                  </a:solidFill>
                </a:ln>
                <a:effectLst>
                  <a:outerShdw blurRad="38100" dist="38100" dir="2700000" algn="tl">
                    <a:srgbClr val="000000">
                      <a:alpha val="43137"/>
                    </a:srgbClr>
                  </a:outerShdw>
                </a:effectLst>
              </a:rPr>
              <a:t>Rethink going out to eat</a:t>
            </a:r>
          </a:p>
        </p:txBody>
      </p:sp>
      <p:pic>
        <p:nvPicPr>
          <p:cNvPr id="4" name="Picture 4" descr="restaurant">
            <a:extLst>
              <a:ext uri="{FF2B5EF4-FFF2-40B4-BE49-F238E27FC236}">
                <a16:creationId xmlns:a16="http://schemas.microsoft.com/office/drawing/2014/main" id="{7AF3A43F-313E-69A1-C4CC-250D7B393E8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57200" y="2118518"/>
            <a:ext cx="8761263" cy="5844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952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778A38-B301-F25D-F571-B8BCD4377114}"/>
              </a:ext>
            </a:extLst>
          </p:cNvPr>
          <p:cNvSpPr>
            <a:spLocks noGrp="1"/>
          </p:cNvSpPr>
          <p:nvPr>
            <p:ph idx="1"/>
          </p:nvPr>
        </p:nvSpPr>
        <p:spPr>
          <a:xfrm>
            <a:off x="1295400" y="3009900"/>
            <a:ext cx="12192000" cy="6194744"/>
          </a:xfrm>
        </p:spPr>
        <p:txBody>
          <a:bodyPr anchor="ctr">
            <a:noAutofit/>
          </a:bodyPr>
          <a:lstStyle/>
          <a:p>
            <a:pPr marL="0" indent="0" algn="ctr">
              <a:buNone/>
            </a:pPr>
            <a:r>
              <a:rPr lang="en-US" sz="7200" dirty="0">
                <a:effectLst>
                  <a:outerShdw blurRad="38100" dist="38100" dir="2700000" algn="tl">
                    <a:srgbClr val="000000">
                      <a:alpha val="43137"/>
                    </a:srgbClr>
                  </a:outerShdw>
                </a:effectLst>
              </a:rPr>
              <a:t>James 1:5,</a:t>
            </a:r>
          </a:p>
          <a:p>
            <a:pPr marL="0" indent="0" algn="ctr">
              <a:buNone/>
            </a:pPr>
            <a:r>
              <a:rPr lang="en-US" sz="7200" dirty="0">
                <a:effectLst>
                  <a:outerShdw blurRad="38100" dist="38100" dir="2700000" algn="tl">
                    <a:srgbClr val="000000">
                      <a:alpha val="43137"/>
                    </a:srgbClr>
                  </a:outerShdw>
                </a:effectLst>
              </a:rPr>
              <a:t>“If any of you lacks wisdom, let him ask of God, who gives to all liberally and without reproach, and it will be given to him.”</a:t>
            </a:r>
          </a:p>
        </p:txBody>
      </p:sp>
      <p:sp>
        <p:nvSpPr>
          <p:cNvPr id="9" name="TextBox 8">
            <a:extLst>
              <a:ext uri="{FF2B5EF4-FFF2-40B4-BE49-F238E27FC236}">
                <a16:creationId xmlns:a16="http://schemas.microsoft.com/office/drawing/2014/main" id="{7EB32DCE-ACB0-8CDA-7B62-CE6E9E999AD9}"/>
              </a:ext>
            </a:extLst>
          </p:cNvPr>
          <p:cNvSpPr txBox="1"/>
          <p:nvPr/>
        </p:nvSpPr>
        <p:spPr>
          <a:xfrm>
            <a:off x="1405847" y="800100"/>
            <a:ext cx="11361508" cy="1938992"/>
          </a:xfrm>
          <a:prstGeom prst="rect">
            <a:avLst/>
          </a:prstGeom>
          <a:noFill/>
        </p:spPr>
        <p:txBody>
          <a:bodyPr wrap="none" rtlCol="0">
            <a:spAutoFit/>
          </a:bodyPr>
          <a:lstStyle/>
          <a:p>
            <a:pPr marL="0" indent="0" algn="ctr">
              <a:buNone/>
            </a:pPr>
            <a:r>
              <a:rPr lang="en-US" sz="6000" b="1" dirty="0">
                <a:solidFill>
                  <a:schemeClr val="bg1"/>
                </a:solidFill>
                <a:effectLst>
                  <a:outerShdw blurRad="38100" dist="38100" dir="2700000" algn="tl">
                    <a:srgbClr val="000000">
                      <a:alpha val="43137"/>
                    </a:srgbClr>
                  </a:outerShdw>
                </a:effectLst>
              </a:rPr>
              <a:t>God will give you wisdom on</a:t>
            </a:r>
          </a:p>
          <a:p>
            <a:pPr marL="0" indent="0" algn="ctr">
              <a:buNone/>
            </a:pPr>
            <a:r>
              <a:rPr lang="en-US" sz="6000" b="1" dirty="0">
                <a:solidFill>
                  <a:schemeClr val="bg1"/>
                </a:solidFill>
                <a:effectLst>
                  <a:outerShdw blurRad="38100" dist="38100" dir="2700000" algn="tl">
                    <a:srgbClr val="000000">
                      <a:alpha val="43137"/>
                    </a:srgbClr>
                  </a:outerShdw>
                </a:effectLst>
              </a:rPr>
              <a:t> how to "live within your income."</a:t>
            </a:r>
          </a:p>
        </p:txBody>
      </p:sp>
    </p:spTree>
    <p:extLst>
      <p:ext uri="{BB962C8B-B14F-4D97-AF65-F5344CB8AC3E}">
        <p14:creationId xmlns:p14="http://schemas.microsoft.com/office/powerpoint/2010/main" val="507811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4549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d79b09a7-ee12-4c43-b07b-8d7a9389387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5214DB24FC6194BAB194F90A568EBE6" ma:contentTypeVersion="18" ma:contentTypeDescription="Create a new document." ma:contentTypeScope="" ma:versionID="8ba4ce59a96143176291909d146ac27b">
  <xsd:schema xmlns:xsd="http://www.w3.org/2001/XMLSchema" xmlns:xs="http://www.w3.org/2001/XMLSchema" xmlns:p="http://schemas.microsoft.com/office/2006/metadata/properties" xmlns:ns3="d79b09a7-ee12-4c43-b07b-8d7a93893877" xmlns:ns4="33cee41f-7086-4a96-9605-8190f1d6d501" targetNamespace="http://schemas.microsoft.com/office/2006/metadata/properties" ma:root="true" ma:fieldsID="28cbd93c65568e0ce17d7229a65be039" ns3:_="" ns4:_="">
    <xsd:import namespace="d79b09a7-ee12-4c43-b07b-8d7a93893877"/>
    <xsd:import namespace="33cee41f-7086-4a96-9605-8190f1d6d501"/>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MediaServiceLocatio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b09a7-ee12-4c43-b07b-8d7a938938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cee41f-7086-4a96-9605-8190f1d6d5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7E8B6-AB8A-4C55-B937-A0F0CA698AD3}">
  <ds:schemaRefs>
    <ds:schemaRef ds:uri="http://schemas.microsoft.com/sharepoint/v3/contenttype/forms"/>
  </ds:schemaRefs>
</ds:datastoreItem>
</file>

<file path=customXml/itemProps2.xml><?xml version="1.0" encoding="utf-8"?>
<ds:datastoreItem xmlns:ds="http://schemas.openxmlformats.org/officeDocument/2006/customXml" ds:itemID="{946747EE-9F64-4CB8-ACED-29AF11FF3808}">
  <ds:schemaRefs>
    <ds:schemaRef ds:uri="http://schemas.openxmlformats.org/package/2006/metadata/core-properties"/>
    <ds:schemaRef ds:uri="http://schemas.microsoft.com/office/2006/metadata/properties"/>
    <ds:schemaRef ds:uri="33cee41f-7086-4a96-9605-8190f1d6d501"/>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d79b09a7-ee12-4c43-b07b-8d7a93893877"/>
    <ds:schemaRef ds:uri="http://purl.org/dc/terms/"/>
  </ds:schemaRefs>
</ds:datastoreItem>
</file>

<file path=customXml/itemProps3.xml><?xml version="1.0" encoding="utf-8"?>
<ds:datastoreItem xmlns:ds="http://schemas.openxmlformats.org/officeDocument/2006/customXml" ds:itemID="{F73E49A9-917E-4B97-B43C-E8FD1BF3C5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b09a7-ee12-4c43-b07b-8d7a93893877"/>
    <ds:schemaRef ds:uri="33cee41f-7086-4a96-9605-8190f1d6d5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37284</TotalTime>
  <Words>658</Words>
  <Application>Microsoft Office PowerPoint</Application>
  <PresentationFormat>Custom</PresentationFormat>
  <Paragraphs>38</Paragraphs>
  <Slides>8</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Aptos</vt:lpstr>
      <vt:lpstr>Office Theme</vt:lpstr>
      <vt:lpstr>Steps to Financial Success  Tip #2: SPEND LESS THAN YOU EARN  Determine to live within your means </vt:lpstr>
      <vt:lpstr>PowerPoint Presentation</vt:lpstr>
      <vt:lpstr>Key thought:  Live within your income!</vt:lpstr>
      <vt:lpstr>Rethink your grocery basket</vt:lpstr>
      <vt:lpstr>Rethink your shopping for clothes</vt:lpstr>
      <vt:lpstr>Rethink going out to eat</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Pentecost 2025 Presentation</dc:title>
  <dc:subject/>
  <dc:creator>Lisa Rasmussen</dc:creator>
  <cp:keywords/>
  <dc:description/>
  <cp:lastModifiedBy>Lisa Rasmussen</cp:lastModifiedBy>
  <cp:revision>66</cp:revision>
  <cp:lastPrinted>2024-05-29T19:13:17Z</cp:lastPrinted>
  <dcterms:created xsi:type="dcterms:W3CDTF">2006-08-16T00:00:00Z</dcterms:created>
  <dcterms:modified xsi:type="dcterms:W3CDTF">2025-02-26T19:31:38Z</dcterms:modified>
  <cp:category/>
  <dc:identifier>DAF6QEVQGUE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0x01010025214DB24FC6194BAB194F90A568EBE6</vt:lpwstr>
  </property>
</Properties>
</file>