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15"/>
  </p:notesMasterIdLst>
  <p:sldIdLst>
    <p:sldId id="297" r:id="rId5"/>
    <p:sldId id="5370" r:id="rId6"/>
    <p:sldId id="5371" r:id="rId7"/>
    <p:sldId id="257" r:id="rId8"/>
    <p:sldId id="3768" r:id="rId9"/>
    <p:sldId id="5368" r:id="rId10"/>
    <p:sldId id="5369" r:id="rId11"/>
    <p:sldId id="5344" r:id="rId12"/>
    <p:sldId id="5345" r:id="rId13"/>
    <p:sldId id="5355" r:id="rId14"/>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0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65170" autoAdjust="0"/>
  </p:normalViewPr>
  <p:slideViewPr>
    <p:cSldViewPr>
      <p:cViewPr varScale="1">
        <p:scale>
          <a:sx n="43" d="100"/>
          <a:sy n="43" d="100"/>
        </p:scale>
        <p:origin x="858" y="5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90" d="100"/>
        <a:sy n="90" d="100"/>
      </p:scale>
      <p:origin x="0" y="-1433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F0A18E-5903-5840-89DA-3B747620CD65}" type="datetimeFigureOut">
              <a:rPr lang="en-US" smtClean="0"/>
              <a:t>2/26/2025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FE8BC6-B28C-3142-B1DD-15CF30FA1201}" type="slidenum">
              <a:rPr lang="en-US" smtClean="0"/>
              <a:t>‹#›</a:t>
            </a:fld>
            <a:endParaRPr lang="en-US"/>
          </a:p>
        </p:txBody>
      </p:sp>
    </p:spTree>
    <p:extLst>
      <p:ext uri="{BB962C8B-B14F-4D97-AF65-F5344CB8AC3E}">
        <p14:creationId xmlns:p14="http://schemas.microsoft.com/office/powerpoint/2010/main" val="2670000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2</a:t>
            </a:fld>
            <a:endParaRPr lang="en-US"/>
          </a:p>
        </p:txBody>
      </p:sp>
    </p:spTree>
    <p:extLst>
      <p:ext uri="{BB962C8B-B14F-4D97-AF65-F5344CB8AC3E}">
        <p14:creationId xmlns:p14="http://schemas.microsoft.com/office/powerpoint/2010/main" val="3297939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The Bible teaches that before you build a tower, before you have a project, you want to first sit down and count the cost.  Before you begin to spend your hard-earned money, you need to have a budget so you don’t run out of money.  This written plan is the first thing you want to do to have a strong financial life.  </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You cannot be accountable unless you do some accounting.  Any accountant will tell you that they need to have the receipts, so they know how the money is being spent.  </a:t>
            </a: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3</a:t>
            </a:fld>
            <a:endParaRPr lang="en-US"/>
          </a:p>
        </p:txBody>
      </p:sp>
    </p:spTree>
    <p:extLst>
      <p:ext uri="{BB962C8B-B14F-4D97-AF65-F5344CB8AC3E}">
        <p14:creationId xmlns:p14="http://schemas.microsoft.com/office/powerpoint/2010/main" val="410621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ptos" panose="020B0004020202020204" pitchFamily="34" charset="0"/>
                <a:ea typeface="Aptos" panose="020B0004020202020204" pitchFamily="34" charset="0"/>
                <a:cs typeface="Times New Roman" panose="02020603050405020304" pitchFamily="18" charset="0"/>
              </a:rPr>
              <a:t>The first step in creating a budget is understanding your current spending. Gather all receipts or credit/debit card statements for a month and take a close look at where your money is going. Start by making a list of the amounts of regular expenses like utilities, rent or mortgage, car payment, etc. For smaller or occasional items, put them in categories like “clothes” or “restaurants” and total them up.</a:t>
            </a:r>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4</a:t>
            </a:fld>
            <a:endParaRPr lang="en-US"/>
          </a:p>
        </p:txBody>
      </p:sp>
    </p:spTree>
    <p:extLst>
      <p:ext uri="{BB962C8B-B14F-4D97-AF65-F5344CB8AC3E}">
        <p14:creationId xmlns:p14="http://schemas.microsoft.com/office/powerpoint/2010/main" val="1562415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Add the totals from your data gathering in a budget sheet and compare it with the total household income.  Don’t forget to add lines in your budget for things you don’t spend money on every month, like automobile repairs, vacations, insurance, etc.</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Once you have listed all your expenses, group them into Car, House, Food, etc. This sheet gives a sample of how you can lay things out to figure out the big picture.  Compare the total of your expenses with your total income. If your expenses are higher, you need to find somewhere to cut back. Some expenses, like eating out, vacation, or clothing, will be the easiest targets for these cutbacks, but you may need to make a more extreme reduction in expenses by finding a less expensive home or car.</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This is the way you follow the Bible’s advice to sit down and count the cost.  </a:t>
            </a:r>
          </a:p>
        </p:txBody>
      </p:sp>
      <p:sp>
        <p:nvSpPr>
          <p:cNvPr id="4" name="Slide Number Placeholder 3"/>
          <p:cNvSpPr>
            <a:spLocks noGrp="1"/>
          </p:cNvSpPr>
          <p:nvPr>
            <p:ph type="sldNum" sz="quarter" idx="5"/>
          </p:nvPr>
        </p:nvSpPr>
        <p:spPr/>
        <p:txBody>
          <a:bodyPr/>
          <a:lstStyle/>
          <a:p>
            <a:fld id="{A2FE8BC6-B28C-3142-B1DD-15CF30FA1201}" type="slidenum">
              <a:rPr lang="en-US" smtClean="0"/>
              <a:t>5</a:t>
            </a:fld>
            <a:endParaRPr lang="en-US"/>
          </a:p>
        </p:txBody>
      </p:sp>
    </p:spTree>
    <p:extLst>
      <p:ext uri="{BB962C8B-B14F-4D97-AF65-F5344CB8AC3E}">
        <p14:creationId xmlns:p14="http://schemas.microsoft.com/office/powerpoint/2010/main" val="3866064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dirty="0">
                <a:effectLst/>
                <a:latin typeface="Aptos" panose="020B0004020202020204" pitchFamily="34" charset="0"/>
                <a:ea typeface="Aptos" panose="020B0004020202020204" pitchFamily="34" charset="0"/>
                <a:cs typeface="Times New Roman" panose="02020603050405020304" pitchFamily="18" charset="0"/>
              </a:rPr>
              <a:t>You could also use a computer program to write all your expenses, or a cell phone app that will do the math for you.  The important thing is that you “count the cost.”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6</a:t>
            </a:fld>
            <a:endParaRPr lang="en-US"/>
          </a:p>
        </p:txBody>
      </p:sp>
    </p:spTree>
    <p:extLst>
      <p:ext uri="{BB962C8B-B14F-4D97-AF65-F5344CB8AC3E}">
        <p14:creationId xmlns:p14="http://schemas.microsoft.com/office/powerpoint/2010/main" val="1402732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A piece of advice: if you are married, involve your spouse, so your spouse is on board and agrees with the budget.  You will have less stress in your marriage.</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7</a:t>
            </a:fld>
            <a:endParaRPr lang="en-US"/>
          </a:p>
        </p:txBody>
      </p:sp>
    </p:spTree>
    <p:extLst>
      <p:ext uri="{BB962C8B-B14F-4D97-AF65-F5344CB8AC3E}">
        <p14:creationId xmlns:p14="http://schemas.microsoft.com/office/powerpoint/2010/main" val="3265712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F5892-C69C-6BD0-2E72-E6E1419D71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C04E87-02DE-90F8-398D-D3AFDED74B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64CAC-5E3E-DB51-42A8-D5D660E167F1}"/>
              </a:ext>
            </a:extLst>
          </p:cNvPr>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As you look at how to balance your budget you need to find a little extra each month to put toward any debts you may have to start getting rid of them faster.  We’ll talk more about how to do that in a later meeting.</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A7AB31C0-A9E7-ABD9-926B-F92629B8EE05}"/>
              </a:ext>
            </a:extLst>
          </p:cNvPr>
          <p:cNvSpPr>
            <a:spLocks noGrp="1"/>
          </p:cNvSpPr>
          <p:nvPr>
            <p:ph type="sldNum" sz="quarter" idx="5"/>
          </p:nvPr>
        </p:nvSpPr>
        <p:spPr/>
        <p:txBody>
          <a:bodyPr/>
          <a:lstStyle/>
          <a:p>
            <a:fld id="{A2FE8BC6-B28C-3142-B1DD-15CF30FA1201}" type="slidenum">
              <a:rPr lang="en-US" smtClean="0"/>
              <a:t>8</a:t>
            </a:fld>
            <a:endParaRPr lang="en-US"/>
          </a:p>
        </p:txBody>
      </p:sp>
    </p:spTree>
    <p:extLst>
      <p:ext uri="{BB962C8B-B14F-4D97-AF65-F5344CB8AC3E}">
        <p14:creationId xmlns:p14="http://schemas.microsoft.com/office/powerpoint/2010/main" val="1978080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13917-A3EA-DD66-1899-20392E3367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3EDBC0-BDC5-4BA4-F221-47D4DA29FD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C0A799-E5F0-B600-4BC1-F29D0923A0FA}"/>
              </a:ext>
            </a:extLst>
          </p:cNvPr>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Having a pretty plan is one thing; sticking to it is another. It’s essential to create a strategy that will work for you. Some people have gone so far as to put their credit cards in a small dish with water and put the dish in their freezer. That way, if they feel an urge to use one to buy something they have to wait until it thaws to follow through on the urge, and they may convince themselves in the meantime that they don’t need the item that badly. Everyone’s circumstance and personality is different and you’ll need to craft a strategy that fits you.</a:t>
            </a:r>
          </a:p>
        </p:txBody>
      </p:sp>
      <p:sp>
        <p:nvSpPr>
          <p:cNvPr id="4" name="Slide Number Placeholder 3">
            <a:extLst>
              <a:ext uri="{FF2B5EF4-FFF2-40B4-BE49-F238E27FC236}">
                <a16:creationId xmlns:a16="http://schemas.microsoft.com/office/drawing/2014/main" id="{7EDFC5D3-0D79-962F-24E2-DA69E0D048FF}"/>
              </a:ext>
            </a:extLst>
          </p:cNvPr>
          <p:cNvSpPr>
            <a:spLocks noGrp="1"/>
          </p:cNvSpPr>
          <p:nvPr>
            <p:ph type="sldNum" sz="quarter" idx="5"/>
          </p:nvPr>
        </p:nvSpPr>
        <p:spPr/>
        <p:txBody>
          <a:bodyPr/>
          <a:lstStyle/>
          <a:p>
            <a:fld id="{A2FE8BC6-B28C-3142-B1DD-15CF30FA1201}" type="slidenum">
              <a:rPr lang="en-US" smtClean="0"/>
              <a:t>9</a:t>
            </a:fld>
            <a:endParaRPr lang="en-US"/>
          </a:p>
        </p:txBody>
      </p:sp>
    </p:spTree>
    <p:extLst>
      <p:ext uri="{BB962C8B-B14F-4D97-AF65-F5344CB8AC3E}">
        <p14:creationId xmlns:p14="http://schemas.microsoft.com/office/powerpoint/2010/main" val="1739727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10515600" cy="1470025"/>
          </a:xfrm>
        </p:spPr>
        <p:txBody>
          <a:bodyPr>
            <a:noAutofit/>
          </a:bodyPr>
          <a:lstStyle>
            <a:lvl1pPr>
              <a:defRPr sz="6600"/>
            </a:lvl1pPr>
          </a:lstStyle>
          <a:p>
            <a:r>
              <a:rPr lang="en-US" dirty="0"/>
              <a:t>CLICK TO EDIT MASTER TITLE STYLE</a:t>
            </a:r>
          </a:p>
        </p:txBody>
      </p:sp>
      <p:sp>
        <p:nvSpPr>
          <p:cNvPr id="3" name="Subtitle 2"/>
          <p:cNvSpPr>
            <a:spLocks noGrp="1"/>
          </p:cNvSpPr>
          <p:nvPr>
            <p:ph type="subTitle" idx="1"/>
          </p:nvPr>
        </p:nvSpPr>
        <p:spPr>
          <a:xfrm>
            <a:off x="2895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1" y="366713"/>
            <a:ext cx="16770350" cy="2147888"/>
          </a:xfrm>
        </p:spPr>
        <p:txBody>
          <a:bodyPr/>
          <a:lstStyle/>
          <a:p>
            <a:r>
              <a:rPr lang="en-US"/>
              <a:t>Click to edit Master title style</a:t>
            </a:r>
          </a:p>
        </p:txBody>
      </p:sp>
      <p:sp>
        <p:nvSpPr>
          <p:cNvPr id="3" name="Text Placeholder 2"/>
          <p:cNvSpPr>
            <a:spLocks noGrp="1"/>
          </p:cNvSpPr>
          <p:nvPr>
            <p:ph type="body" sz="half" idx="1"/>
          </p:nvPr>
        </p:nvSpPr>
        <p:spPr>
          <a:xfrm>
            <a:off x="1676401" y="2857500"/>
            <a:ext cx="7854950" cy="6286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836151" y="2857500"/>
            <a:ext cx="7854950" cy="6286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986CEC16-0C09-4C9B-A1AB-D060B28652FB}" type="slidenum">
              <a:rPr lang="en-US"/>
              <a:pPr>
                <a:defRPr/>
              </a:pPr>
              <a:t>‹#›</a:t>
            </a:fld>
            <a:endParaRPr lang="en-US"/>
          </a:p>
        </p:txBody>
      </p:sp>
    </p:spTree>
    <p:extLst>
      <p:ext uri="{BB962C8B-B14F-4D97-AF65-F5344CB8AC3E}">
        <p14:creationId xmlns:p14="http://schemas.microsoft.com/office/powerpoint/2010/main" val="4048572033"/>
      </p:ext>
    </p:extLst>
  </p:cSld>
  <p:clrMapOvr>
    <a:masterClrMapping/>
  </p:clrMapOvr>
  <p:transition>
    <p:split orient="vert"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CAD8C9C7-A2B4-D3C5-7DB9-322564C1C06F}"/>
              </a:ext>
            </a:extLst>
          </p:cNvPr>
          <p:cNvSpPr/>
          <p:nvPr userDrawn="1"/>
        </p:nvSpPr>
        <p:spPr>
          <a:xfrm>
            <a:off x="7047156" y="0"/>
            <a:ext cx="11240843" cy="10287000"/>
          </a:xfrm>
          <a:custGeom>
            <a:avLst/>
            <a:gdLst/>
            <a:ahLst/>
            <a:cxnLst/>
            <a:rect l="l" t="t" r="r" b="b"/>
            <a:pathLst>
              <a:path w="17916401" h="10287000">
                <a:moveTo>
                  <a:pt x="0" y="0"/>
                </a:moveTo>
                <a:lnTo>
                  <a:pt x="17916401" y="0"/>
                </a:lnTo>
                <a:lnTo>
                  <a:pt x="17916401" y="10287000"/>
                </a:lnTo>
                <a:lnTo>
                  <a:pt x="0" y="10287000"/>
                </a:lnTo>
                <a:lnTo>
                  <a:pt x="0" y="0"/>
                </a:lnTo>
                <a:close/>
              </a:path>
            </a:pathLst>
          </a:custGeom>
          <a:blipFill>
            <a:blip r:embed="rId2"/>
            <a:stretch>
              <a:fillRect r="-59386"/>
            </a:stretch>
          </a:blipFill>
        </p:spPr>
        <p:txBody>
          <a:bodyPr/>
          <a:lstStyle/>
          <a:p>
            <a:endParaRPr lang="en-US"/>
          </a:p>
        </p:txBody>
      </p:sp>
      <p:sp>
        <p:nvSpPr>
          <p:cNvPr id="8" name="Freeform 3">
            <a:extLst>
              <a:ext uri="{FF2B5EF4-FFF2-40B4-BE49-F238E27FC236}">
                <a16:creationId xmlns:a16="http://schemas.microsoft.com/office/drawing/2014/main" id="{20A25823-32FE-02A3-675A-48731329D320}"/>
              </a:ext>
            </a:extLst>
          </p:cNvPr>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3"/>
            <a:stretch>
              <a:fillRect/>
            </a:stretch>
          </a:blipFill>
        </p:spPr>
        <p:txBody>
          <a:bodyPr/>
          <a:lstStyle/>
          <a:p>
            <a:endParaRPr lang="en-US"/>
          </a:p>
        </p:txBody>
      </p:sp>
      <p:grpSp>
        <p:nvGrpSpPr>
          <p:cNvPr id="9" name="Group 5">
            <a:extLst>
              <a:ext uri="{FF2B5EF4-FFF2-40B4-BE49-F238E27FC236}">
                <a16:creationId xmlns:a16="http://schemas.microsoft.com/office/drawing/2014/main" id="{9B0B5340-CD58-781F-31D0-FE93C6FF6EDD}"/>
              </a:ext>
            </a:extLst>
          </p:cNvPr>
          <p:cNvGrpSpPr/>
          <p:nvPr userDrawn="1"/>
        </p:nvGrpSpPr>
        <p:grpSpPr>
          <a:xfrm>
            <a:off x="0" y="0"/>
            <a:ext cx="14094312" cy="10287000"/>
            <a:chOff x="0" y="0"/>
            <a:chExt cx="3712082" cy="2709333"/>
          </a:xfrm>
        </p:grpSpPr>
        <p:sp>
          <p:nvSpPr>
            <p:cNvPr id="10" name="Freeform 6">
              <a:extLst>
                <a:ext uri="{FF2B5EF4-FFF2-40B4-BE49-F238E27FC236}">
                  <a16:creationId xmlns:a16="http://schemas.microsoft.com/office/drawing/2014/main" id="{186B5824-EDD6-2C66-B839-B7E18F1BCB46}"/>
                </a:ext>
              </a:extLst>
            </p:cNvPr>
            <p:cNvSpPr/>
            <p:nvPr/>
          </p:nvSpPr>
          <p:spPr>
            <a:xfrm>
              <a:off x="0" y="0"/>
              <a:ext cx="3712082" cy="2709333"/>
            </a:xfrm>
            <a:custGeom>
              <a:avLst/>
              <a:gdLst/>
              <a:ahLst/>
              <a:cxnLst/>
              <a:rect l="l" t="t" r="r" b="b"/>
              <a:pathLst>
                <a:path w="3712082" h="2709333">
                  <a:moveTo>
                    <a:pt x="0" y="0"/>
                  </a:moveTo>
                  <a:lnTo>
                    <a:pt x="3712082" y="0"/>
                  </a:lnTo>
                  <a:lnTo>
                    <a:pt x="3712082" y="2709333"/>
                  </a:lnTo>
                  <a:lnTo>
                    <a:pt x="0" y="2709333"/>
                  </a:lnTo>
                  <a:close/>
                </a:path>
              </a:pathLst>
            </a:custGeom>
            <a:solidFill>
              <a:srgbClr val="D86018"/>
            </a:solidFill>
          </p:spPr>
          <p:txBody>
            <a:bodyPr/>
            <a:lstStyle/>
            <a:p>
              <a:endParaRPr lang="en-US"/>
            </a:p>
          </p:txBody>
        </p:sp>
        <p:sp>
          <p:nvSpPr>
            <p:cNvPr id="11" name="TextBox 7">
              <a:extLst>
                <a:ext uri="{FF2B5EF4-FFF2-40B4-BE49-F238E27FC236}">
                  <a16:creationId xmlns:a16="http://schemas.microsoft.com/office/drawing/2014/main" id="{5C9E0399-3D3A-E6E1-4640-44BA4D8D2279}"/>
                </a:ext>
              </a:extLst>
            </p:cNvPr>
            <p:cNvSpPr txBox="1"/>
            <p:nvPr/>
          </p:nvSpPr>
          <p:spPr>
            <a:xfrm>
              <a:off x="0" y="-38100"/>
              <a:ext cx="3712082" cy="2747433"/>
            </a:xfrm>
            <a:prstGeom prst="rect">
              <a:avLst/>
            </a:prstGeom>
          </p:spPr>
          <p:txBody>
            <a:bodyPr lIns="50800" tIns="50800" rIns="50800" bIns="50800" rtlCol="0" anchor="ctr"/>
            <a:lstStyle/>
            <a:p>
              <a:pPr algn="ctr">
                <a:lnSpc>
                  <a:spcPts val="3360"/>
                </a:lnSpc>
              </a:pPr>
              <a:endParaRPr/>
            </a:p>
          </p:txBody>
        </p:sp>
      </p:gr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6E1C93FF-E5CD-29BE-A2D7-F6B64FEF377A}"/>
              </a:ext>
            </a:extLst>
          </p:cNvPr>
          <p:cNvGrpSpPr/>
          <p:nvPr userDrawn="1"/>
        </p:nvGrpSpPr>
        <p:grpSpPr>
          <a:xfrm>
            <a:off x="-76200" y="0"/>
            <a:ext cx="18669000" cy="10287000"/>
            <a:chOff x="0" y="0"/>
            <a:chExt cx="4816593" cy="2709333"/>
          </a:xfrm>
        </p:grpSpPr>
        <p:sp>
          <p:nvSpPr>
            <p:cNvPr id="8" name="Freeform 4">
              <a:extLst>
                <a:ext uri="{FF2B5EF4-FFF2-40B4-BE49-F238E27FC236}">
                  <a16:creationId xmlns:a16="http://schemas.microsoft.com/office/drawing/2014/main" id="{02C81B0A-D8DB-8501-5B7B-8BCC57C5244B}"/>
                </a:ext>
              </a:extLst>
            </p:cNvPr>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solidFill>
              <a:srgbClr val="FFFFFF"/>
            </a:solidFill>
          </p:spPr>
          <p:txBody>
            <a:bodyPr/>
            <a:lstStyle/>
            <a:p>
              <a:endParaRPr lang="en-US"/>
            </a:p>
          </p:txBody>
        </p:sp>
        <p:sp>
          <p:nvSpPr>
            <p:cNvPr id="9" name="TextBox 5">
              <a:extLst>
                <a:ext uri="{FF2B5EF4-FFF2-40B4-BE49-F238E27FC236}">
                  <a16:creationId xmlns:a16="http://schemas.microsoft.com/office/drawing/2014/main" id="{102EA5B5-5C60-A0F7-2D41-7C689DE36A22}"/>
                </a:ext>
              </a:extLst>
            </p:cNvPr>
            <p:cNvSpPr txBox="1"/>
            <p:nvPr/>
          </p:nvSpPr>
          <p:spPr>
            <a:xfrm>
              <a:off x="0" y="-38100"/>
              <a:ext cx="4816593" cy="2747433"/>
            </a:xfrm>
            <a:prstGeom prst="rect">
              <a:avLst/>
            </a:prstGeom>
          </p:spPr>
          <p:txBody>
            <a:bodyPr lIns="50800" tIns="50800" rIns="50800" bIns="50800" rtlCol="0" anchor="ctr"/>
            <a:lstStyle/>
            <a:p>
              <a:pPr algn="ctr">
                <a:lnSpc>
                  <a:spcPts val="3360"/>
                </a:lnSpc>
              </a:pPr>
              <a:endParaRPr/>
            </a:p>
          </p:txBody>
        </p:sp>
      </p:grpSp>
      <p:sp>
        <p:nvSpPr>
          <p:cNvPr id="10" name="Freeform 8">
            <a:extLst>
              <a:ext uri="{FF2B5EF4-FFF2-40B4-BE49-F238E27FC236}">
                <a16:creationId xmlns:a16="http://schemas.microsoft.com/office/drawing/2014/main" id="{99DECC27-B2DB-0C5E-28CC-D7446E18C0C0}"/>
              </a:ext>
            </a:extLst>
          </p:cNvPr>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2"/>
            <a:stretch>
              <a:fillRect/>
            </a:stretch>
          </a:blipFill>
        </p:spPr>
        <p:txBody>
          <a:bodyPr/>
          <a:lstStyle/>
          <a:p>
            <a:endParaRPr lang="en-US"/>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5" name="Freeform 3"/>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2"/>
            <a:stretch>
              <a:fillRect/>
            </a:stretch>
          </a:blipFill>
        </p:spPr>
        <p:txBody>
          <a:bodyPr/>
          <a:lstStyle/>
          <a:p>
            <a:endParaRPr lang="en-US"/>
          </a:p>
        </p:txBody>
      </p:sp>
      <p:sp>
        <p:nvSpPr>
          <p:cNvPr id="7" name="Freeform 2">
            <a:extLst>
              <a:ext uri="{FF2B5EF4-FFF2-40B4-BE49-F238E27FC236}">
                <a16:creationId xmlns:a16="http://schemas.microsoft.com/office/drawing/2014/main" id="{DD7CF5EF-30DA-49C6-DFA0-ED7AB01B6903}"/>
              </a:ext>
            </a:extLst>
          </p:cNvPr>
          <p:cNvSpPr/>
          <p:nvPr userDrawn="1"/>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txBody>
          <a:bodyPr/>
          <a:lstStyle/>
          <a:p>
            <a:endParaRPr lang="en-US"/>
          </a:p>
        </p:txBody>
      </p:sp>
      <p:pic>
        <p:nvPicPr>
          <p:cNvPr id="13" name="Picture 12" descr="A black and white sign with white text&#10;&#10;AI-generated content may be incorrect.">
            <a:extLst>
              <a:ext uri="{FF2B5EF4-FFF2-40B4-BE49-F238E27FC236}">
                <a16:creationId xmlns:a16="http://schemas.microsoft.com/office/drawing/2014/main" id="{2872F323-76CF-CDDE-DD68-195B01F76B3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019300" y="2817110"/>
            <a:ext cx="13335000" cy="46527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2"/>
          <p:cNvSpPr/>
          <p:nvPr userDrawn="1"/>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4"/>
            <a:stretch>
              <a:fillRect t="-1074" b="-1074"/>
            </a:stretch>
          </a:blipFill>
        </p:spPr>
        <p:txBody>
          <a:bodyPr/>
          <a:lstStyle/>
          <a:p>
            <a:endParaRPr lang="en-US"/>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8" name="Freeform 3">
            <a:extLst>
              <a:ext uri="{FF2B5EF4-FFF2-40B4-BE49-F238E27FC236}">
                <a16:creationId xmlns:a16="http://schemas.microsoft.com/office/drawing/2014/main" id="{C639B352-154E-319E-03EA-BA2EE7CFFB82}"/>
              </a:ext>
            </a:extLst>
          </p:cNvPr>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15"/>
            <a:stretch>
              <a:fillRect/>
            </a:stretch>
          </a:blipFill>
        </p:spPr>
        <p:txBody>
          <a:body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2CEA1-BF21-30C8-2C29-2057E226E70A}"/>
              </a:ext>
            </a:extLst>
          </p:cNvPr>
          <p:cNvSpPr>
            <a:spLocks noGrp="1"/>
          </p:cNvSpPr>
          <p:nvPr>
            <p:ph type="ctrTitle"/>
          </p:nvPr>
        </p:nvSpPr>
        <p:spPr>
          <a:xfrm>
            <a:off x="2133600" y="1638300"/>
            <a:ext cx="13868400" cy="3886199"/>
          </a:xfrm>
        </p:spPr>
        <p:txBody>
          <a:bodyPr/>
          <a:lstStyle/>
          <a:p>
            <a:pPr algn="l"/>
            <a:r>
              <a:rPr lang="en-US" b="1" dirty="0">
                <a:effectLst>
                  <a:outerShdw blurRad="38100" dist="38100" dir="2700000" algn="tl">
                    <a:srgbClr val="000000">
                      <a:alpha val="43137"/>
                    </a:srgbClr>
                  </a:outerShdw>
                </a:effectLst>
              </a:rPr>
              <a:t>Steps to Financial Success </a:t>
            </a:r>
            <a:br>
              <a:rPr lang="en-US" dirty="0">
                <a:effectLst>
                  <a:outerShdw blurRad="38100" dist="38100" dir="2700000" algn="tl">
                    <a:srgbClr val="000000">
                      <a:alpha val="43137"/>
                    </a:srgbClr>
                  </a:outerShdw>
                </a:effectLst>
              </a:rPr>
            </a:br>
            <a:r>
              <a:rPr lang="en-US" dirty="0">
                <a:effectLst>
                  <a:outerShdw blurRad="38100" dist="38100" dir="2700000" algn="tl">
                    <a:srgbClr val="000000">
                      <a:alpha val="43137"/>
                    </a:srgbClr>
                  </a:outerShdw>
                </a:effectLst>
              </a:rPr>
              <a:t>Tip #1: </a:t>
            </a:r>
            <a:r>
              <a:rPr lang="en-US" sz="5400" dirty="0">
                <a:effectLst>
                  <a:outerShdw blurRad="38100" dist="38100" dir="2700000" algn="tl">
                    <a:srgbClr val="000000">
                      <a:alpha val="43137"/>
                    </a:srgbClr>
                  </a:outerShdw>
                </a:effectLst>
              </a:rPr>
              <a:t>HAVE A WRITTEN HOUSEHOLD BUDGET</a:t>
            </a:r>
            <a:br>
              <a:rPr lang="en-US" sz="5400" dirty="0">
                <a:effectLst>
                  <a:outerShdw blurRad="38100" dist="38100" dir="2700000" algn="tl">
                    <a:srgbClr val="000000">
                      <a:alpha val="43137"/>
                    </a:srgbClr>
                  </a:outerShdw>
                </a:effectLst>
              </a:rPr>
            </a:br>
            <a:br>
              <a:rPr lang="en-US" sz="2400" i="1" dirty="0">
                <a:solidFill>
                  <a:schemeClr val="bg1"/>
                </a:solidFill>
                <a:effectLst>
                  <a:outerShdw blurRad="38100" dist="38100" dir="2700000" algn="tl">
                    <a:srgbClr val="000000">
                      <a:alpha val="43137"/>
                    </a:srgbClr>
                  </a:outerShdw>
                </a:effectLst>
              </a:rPr>
            </a:br>
            <a:r>
              <a:rPr lang="en-US" sz="4800" i="1" dirty="0">
                <a:effectLst>
                  <a:outerShdw blurRad="38100" dist="38100" dir="2700000" algn="tl">
                    <a:srgbClr val="000000">
                      <a:alpha val="43137"/>
                    </a:srgbClr>
                  </a:outerShdw>
                </a:effectLst>
              </a:rPr>
              <a:t>Household Budget = Accountability</a:t>
            </a:r>
            <a:br>
              <a:rPr lang="en-US" sz="5400" dirty="0">
                <a:effectLst>
                  <a:outerShdw blurRad="38100" dist="38100" dir="2700000" algn="tl">
                    <a:srgbClr val="000000">
                      <a:alpha val="43137"/>
                    </a:srgbClr>
                  </a:outerShdw>
                </a:effectLst>
              </a:rPr>
            </a:b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77298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0346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BFDAB-782E-091A-4982-E81CF39B1369}"/>
              </a:ext>
            </a:extLst>
          </p:cNvPr>
          <p:cNvSpPr>
            <a:spLocks noGrp="1"/>
          </p:cNvSpPr>
          <p:nvPr>
            <p:ph type="title"/>
          </p:nvPr>
        </p:nvSpPr>
        <p:spPr>
          <a:xfrm>
            <a:off x="1524000" y="723900"/>
            <a:ext cx="11277600" cy="8229600"/>
          </a:xfrm>
        </p:spPr>
        <p:txBody>
          <a:bodyPr wrap="square" anchor="b">
            <a:noAutofit/>
          </a:bodyPr>
          <a:lstStyle/>
          <a:p>
            <a:pPr marL="0" marR="0"/>
            <a:r>
              <a:rPr lang="en-US" sz="6000" kern="100" dirty="0">
                <a:effectLst>
                  <a:outerShdw blurRad="38100" dist="38100" dir="2700000" algn="tl">
                    <a:srgbClr val="000000">
                      <a:alpha val="43137"/>
                    </a:srgbClr>
                  </a:outerShdw>
                </a:effectLst>
                <a:latin typeface="+mn-lt"/>
                <a:ea typeface="Aptos" panose="020B0004020202020204" pitchFamily="34" charset="0"/>
                <a:cs typeface="Times New Roman" panose="02020603050405020304" pitchFamily="18" charset="0"/>
              </a:rPr>
              <a:t>Luke 14:28-29,</a:t>
            </a:r>
            <a:br>
              <a:rPr lang="en-US" sz="6000" kern="100" dirty="0">
                <a:effectLst>
                  <a:outerShdw blurRad="38100" dist="38100" dir="2700000" algn="tl">
                    <a:srgbClr val="000000">
                      <a:alpha val="43137"/>
                    </a:srgbClr>
                  </a:outerShdw>
                </a:effectLst>
                <a:latin typeface="+mn-lt"/>
                <a:ea typeface="Aptos" panose="020B0004020202020204" pitchFamily="34" charset="0"/>
                <a:cs typeface="Times New Roman" panose="02020603050405020304" pitchFamily="18" charset="0"/>
              </a:rPr>
            </a:br>
            <a:r>
              <a:rPr lang="en-US" sz="6000" kern="100" dirty="0">
                <a:effectLst>
                  <a:outerShdw blurRad="38100" dist="38100" dir="2700000" algn="tl">
                    <a:srgbClr val="000000">
                      <a:alpha val="43137"/>
                    </a:srgbClr>
                  </a:outerShdw>
                </a:effectLst>
                <a:latin typeface="+mn-lt"/>
                <a:ea typeface="Aptos" panose="020B0004020202020204" pitchFamily="34" charset="0"/>
                <a:cs typeface="Times New Roman" panose="02020603050405020304" pitchFamily="18" charset="0"/>
              </a:rPr>
              <a:t>“For which of you, intending to build a tower, does not sit down first and count the cost, whether he has enough to finish it— lest, after he has laid the foundation, and is not able to finish, all who see it begin to mock him.”</a:t>
            </a:r>
          </a:p>
        </p:txBody>
      </p:sp>
    </p:spTree>
    <p:extLst>
      <p:ext uri="{BB962C8B-B14F-4D97-AF65-F5344CB8AC3E}">
        <p14:creationId xmlns:p14="http://schemas.microsoft.com/office/powerpoint/2010/main" val="2593218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BFDAB-782E-091A-4982-E81CF39B1369}"/>
              </a:ext>
            </a:extLst>
          </p:cNvPr>
          <p:cNvSpPr>
            <a:spLocks noGrp="1"/>
          </p:cNvSpPr>
          <p:nvPr>
            <p:ph type="title"/>
          </p:nvPr>
        </p:nvSpPr>
        <p:spPr>
          <a:xfrm>
            <a:off x="2819400" y="3314700"/>
            <a:ext cx="9220200" cy="1828800"/>
          </a:xfrm>
        </p:spPr>
        <p:txBody>
          <a:bodyPr wrap="square" anchor="b">
            <a:noAutofit/>
          </a:bodyPr>
          <a:lstStyle/>
          <a:p>
            <a:r>
              <a:rPr lang="en-US" sz="8000" b="1" kern="100" dirty="0">
                <a:effectLst>
                  <a:outerShdw blurRad="38100" dist="38100" dir="2700000" algn="tl">
                    <a:srgbClr val="000000">
                      <a:alpha val="43137"/>
                    </a:srgbClr>
                  </a:outerShdw>
                </a:effectLst>
                <a:latin typeface="+mn-lt"/>
                <a:ea typeface="Aptos" panose="020B0004020202020204" pitchFamily="34" charset="0"/>
                <a:cs typeface="Times New Roman" panose="02020603050405020304" pitchFamily="18" charset="0"/>
              </a:rPr>
              <a:t>Key thought:</a:t>
            </a:r>
            <a:br>
              <a:rPr lang="en-US" sz="8000" b="1" kern="100" dirty="0">
                <a:effectLst>
                  <a:outerShdw blurRad="38100" dist="38100" dir="2700000" algn="tl">
                    <a:srgbClr val="000000">
                      <a:alpha val="43137"/>
                    </a:srgbClr>
                  </a:outerShdw>
                </a:effectLst>
                <a:latin typeface="+mn-lt"/>
                <a:ea typeface="Aptos" panose="020B0004020202020204" pitchFamily="34" charset="0"/>
                <a:cs typeface="Times New Roman" panose="02020603050405020304" pitchFamily="18" charset="0"/>
              </a:rPr>
            </a:br>
            <a:br>
              <a:rPr lang="en-US" sz="8000" b="1" kern="100" dirty="0">
                <a:effectLst>
                  <a:outerShdw blurRad="38100" dist="38100" dir="2700000" algn="tl">
                    <a:srgbClr val="000000">
                      <a:alpha val="43137"/>
                    </a:srgbClr>
                  </a:outerShdw>
                </a:effectLst>
                <a:latin typeface="+mn-lt"/>
                <a:ea typeface="Aptos" panose="020B0004020202020204" pitchFamily="34" charset="0"/>
                <a:cs typeface="Times New Roman" panose="02020603050405020304" pitchFamily="18" charset="0"/>
              </a:rPr>
            </a:br>
            <a:r>
              <a:rPr lang="en-US" sz="9600" b="1" u="sng" kern="100" dirty="0">
                <a:effectLst>
                  <a:outerShdw blurRad="38100" dist="38100" dir="2700000" algn="tl">
                    <a:srgbClr val="000000">
                      <a:alpha val="43137"/>
                    </a:srgbClr>
                  </a:outerShdw>
                </a:effectLst>
                <a:latin typeface="+mn-lt"/>
                <a:ea typeface="Aptos" panose="020B0004020202020204" pitchFamily="34" charset="0"/>
                <a:cs typeface="Times New Roman" panose="02020603050405020304" pitchFamily="18" charset="0"/>
              </a:rPr>
              <a:t>Count the Cost</a:t>
            </a:r>
            <a:endParaRPr lang="en-US" sz="8000" u="sng" dirty="0"/>
          </a:p>
        </p:txBody>
      </p:sp>
    </p:spTree>
    <p:extLst>
      <p:ext uri="{BB962C8B-B14F-4D97-AF65-F5344CB8AC3E}">
        <p14:creationId xmlns:p14="http://schemas.microsoft.com/office/powerpoint/2010/main" val="300549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BFDAB-782E-091A-4982-E81CF39B1369}"/>
              </a:ext>
            </a:extLst>
          </p:cNvPr>
          <p:cNvSpPr>
            <a:spLocks noGrp="1"/>
          </p:cNvSpPr>
          <p:nvPr>
            <p:ph type="title"/>
          </p:nvPr>
        </p:nvSpPr>
        <p:spPr>
          <a:xfrm>
            <a:off x="1447800" y="723900"/>
            <a:ext cx="6934200" cy="2286000"/>
          </a:xfrm>
        </p:spPr>
        <p:txBody>
          <a:bodyPr wrap="square" anchor="b">
            <a:normAutofit/>
          </a:bodyPr>
          <a:lstStyle/>
          <a:p>
            <a:pPr algn="l"/>
            <a:r>
              <a:rPr lang="en-US" sz="5400" dirty="0">
                <a:effectLst>
                  <a:outerShdw blurRad="38100" dist="38100" dir="2700000" algn="tl">
                    <a:srgbClr val="000000">
                      <a:alpha val="43137"/>
                    </a:srgbClr>
                  </a:outerShdw>
                </a:effectLst>
              </a:rPr>
              <a:t>CREATING A BUDGET</a:t>
            </a:r>
            <a:br>
              <a:rPr lang="en-US" sz="5400" dirty="0">
                <a:effectLst>
                  <a:outerShdw blurRad="38100" dist="38100" dir="2700000" algn="tl">
                    <a:srgbClr val="000000">
                      <a:alpha val="43137"/>
                    </a:srgbClr>
                  </a:outerShdw>
                </a:effectLst>
              </a:rPr>
            </a:br>
            <a:r>
              <a:rPr lang="en-US" sz="5400" dirty="0">
                <a:effectLst>
                  <a:outerShdw blurRad="38100" dist="38100" dir="2700000" algn="tl">
                    <a:srgbClr val="000000">
                      <a:alpha val="43137"/>
                    </a:srgbClr>
                  </a:outerShdw>
                </a:effectLst>
              </a:rPr>
              <a:t>Step 1</a:t>
            </a:r>
          </a:p>
        </p:txBody>
      </p:sp>
      <p:sp>
        <p:nvSpPr>
          <p:cNvPr id="4" name="Content Placeholder 3">
            <a:extLst>
              <a:ext uri="{FF2B5EF4-FFF2-40B4-BE49-F238E27FC236}">
                <a16:creationId xmlns:a16="http://schemas.microsoft.com/office/drawing/2014/main" id="{E1730D03-72B0-4D6E-CAD0-6971FA1404E8}"/>
              </a:ext>
            </a:extLst>
          </p:cNvPr>
          <p:cNvSpPr>
            <a:spLocks noGrp="1"/>
          </p:cNvSpPr>
          <p:nvPr>
            <p:ph idx="1"/>
          </p:nvPr>
        </p:nvSpPr>
        <p:spPr>
          <a:xfrm>
            <a:off x="1524000" y="3695700"/>
            <a:ext cx="9448800" cy="4800600"/>
          </a:xfrm>
        </p:spPr>
        <p:txBody>
          <a:bodyPr>
            <a:normAutofit/>
          </a:bodyPr>
          <a:lstStyle/>
          <a:p>
            <a:pPr marL="0" indent="0">
              <a:buNone/>
            </a:pPr>
            <a:r>
              <a:rPr lang="en-US" sz="5400" dirty="0">
                <a:effectLst>
                  <a:outerShdw blurRad="38100" dist="38100" dir="2700000" algn="tl">
                    <a:srgbClr val="000000">
                      <a:alpha val="43137"/>
                    </a:srgbClr>
                  </a:outerShdw>
                </a:effectLst>
              </a:rPr>
              <a:t>Keep and study your receipts to figure out where it’s all going. </a:t>
            </a:r>
          </a:p>
          <a:p>
            <a:pPr marL="0" indent="0">
              <a:buNone/>
            </a:pPr>
            <a:r>
              <a:rPr lang="en-US" sz="5400" i="1" dirty="0">
                <a:effectLst>
                  <a:outerShdw blurRad="38100" dist="38100" dir="2700000" algn="tl">
                    <a:srgbClr val="000000">
                      <a:alpha val="43137"/>
                    </a:srgbClr>
                  </a:outerShdw>
                </a:effectLst>
              </a:rPr>
              <a:t>Be honest with yourself.</a:t>
            </a:r>
            <a:endParaRPr lang="en-US" sz="5400" dirty="0">
              <a:effectLst>
                <a:outerShdw blurRad="38100" dist="38100" dir="2700000" algn="tl">
                  <a:srgbClr val="000000">
                    <a:alpha val="43137"/>
                  </a:srgbClr>
                </a:outerShdw>
              </a:effectLst>
            </a:endParaRPr>
          </a:p>
          <a:p>
            <a:pPr marL="0" indent="0">
              <a:buNone/>
            </a:pPr>
            <a:endParaRPr lang="en-US" sz="5400" dirty="0"/>
          </a:p>
        </p:txBody>
      </p:sp>
      <p:pic>
        <p:nvPicPr>
          <p:cNvPr id="3" name="Picture 2">
            <a:extLst>
              <a:ext uri="{FF2B5EF4-FFF2-40B4-BE49-F238E27FC236}">
                <a16:creationId xmlns:a16="http://schemas.microsoft.com/office/drawing/2014/main" id="{13CF6CE0-80F1-8ACE-0063-9614AB03736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11000" y="2743200"/>
            <a:ext cx="5527682"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4547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7DCD4-DCBB-B148-E050-FD742C3F4816}"/>
              </a:ext>
            </a:extLst>
          </p:cNvPr>
          <p:cNvSpPr txBox="1">
            <a:spLocks/>
          </p:cNvSpPr>
          <p:nvPr/>
        </p:nvSpPr>
        <p:spPr>
          <a:xfrm>
            <a:off x="8077200" y="1028700"/>
            <a:ext cx="5257800" cy="6324600"/>
          </a:xfrm>
          <a:prstGeom prst="rect">
            <a:avLst/>
          </a:prstGeom>
        </p:spPr>
        <p:txBody>
          <a:bodyPr vert="horz" lIns="91440" tIns="45720" rIns="91440" bIns="45720" rtlCol="0" anchor="ctr">
            <a:normAutofit fontScale="25000" lnSpcReduction="20000"/>
          </a:bodyPr>
          <a:lstStyle>
            <a:lvl1pPr algn="l" defTabSz="914400" rtl="0" eaLnBrk="1" latinLnBrk="0" hangingPunct="1">
              <a:spcBef>
                <a:spcPct val="0"/>
              </a:spcBef>
              <a:buNone/>
              <a:defRPr sz="4000" b="1" kern="1200" cap="all">
                <a:solidFill>
                  <a:schemeClr val="bg1"/>
                </a:solidFill>
                <a:latin typeface="+mj-lt"/>
                <a:ea typeface="+mj-ea"/>
                <a:cs typeface="+mj-cs"/>
              </a:defRPr>
            </a:lvl1pPr>
          </a:lstStyle>
          <a:p>
            <a:pPr algn="ctr">
              <a:lnSpc>
                <a:spcPct val="90000"/>
              </a:lnSpc>
              <a:spcAft>
                <a:spcPts val="600"/>
              </a:spcAft>
            </a:pPr>
            <a:r>
              <a:rPr lang="en-US" sz="24000" kern="1200" dirty="0">
                <a:effectLst>
                  <a:outerShdw blurRad="38100" dist="38100" dir="2700000" algn="tl">
                    <a:srgbClr val="000000">
                      <a:alpha val="43137"/>
                    </a:srgbClr>
                  </a:outerShdw>
                </a:effectLst>
                <a:latin typeface="+mj-lt"/>
                <a:ea typeface="+mj-ea"/>
                <a:cs typeface="+mj-cs"/>
              </a:rPr>
              <a:t>CREATING </a:t>
            </a:r>
          </a:p>
          <a:p>
            <a:pPr algn="ctr">
              <a:lnSpc>
                <a:spcPct val="90000"/>
              </a:lnSpc>
              <a:spcAft>
                <a:spcPts val="600"/>
              </a:spcAft>
            </a:pPr>
            <a:r>
              <a:rPr lang="en-US" sz="24000" kern="1200" dirty="0">
                <a:effectLst>
                  <a:outerShdw blurRad="38100" dist="38100" dir="2700000" algn="tl">
                    <a:srgbClr val="000000">
                      <a:alpha val="43137"/>
                    </a:srgbClr>
                  </a:outerShdw>
                </a:effectLst>
                <a:latin typeface="+mj-lt"/>
                <a:ea typeface="+mj-ea"/>
                <a:cs typeface="+mj-cs"/>
              </a:rPr>
              <a:t>A BUDGET</a:t>
            </a:r>
          </a:p>
          <a:p>
            <a:pPr algn="ctr">
              <a:lnSpc>
                <a:spcPct val="90000"/>
              </a:lnSpc>
              <a:spcAft>
                <a:spcPts val="600"/>
              </a:spcAft>
            </a:pPr>
            <a:br>
              <a:rPr lang="en-US" sz="3700" kern="1200" dirty="0">
                <a:effectLst>
                  <a:outerShdw blurRad="38100" dist="38100" dir="2700000" algn="tl">
                    <a:srgbClr val="000000">
                      <a:alpha val="43137"/>
                    </a:srgbClr>
                  </a:outerShdw>
                </a:effectLst>
                <a:latin typeface="+mj-lt"/>
                <a:ea typeface="+mj-ea"/>
                <a:cs typeface="+mj-cs"/>
              </a:rPr>
            </a:br>
            <a:r>
              <a:rPr lang="en-US" sz="24000" kern="1200" cap="none" dirty="0">
                <a:effectLst>
                  <a:outerShdw blurRad="38100" dist="38100" dir="2700000" algn="tl">
                    <a:srgbClr val="000000">
                      <a:alpha val="43137"/>
                    </a:srgbClr>
                  </a:outerShdw>
                </a:effectLst>
                <a:latin typeface="+mj-lt"/>
                <a:ea typeface="+mj-ea"/>
                <a:cs typeface="+mj-cs"/>
              </a:rPr>
              <a:t>Step</a:t>
            </a:r>
            <a:r>
              <a:rPr lang="en-US" sz="24000" kern="1200" dirty="0">
                <a:effectLst>
                  <a:outerShdw blurRad="38100" dist="38100" dir="2700000" algn="tl">
                    <a:srgbClr val="000000">
                      <a:alpha val="43137"/>
                    </a:srgbClr>
                  </a:outerShdw>
                </a:effectLst>
                <a:latin typeface="+mj-lt"/>
                <a:ea typeface="+mj-ea"/>
                <a:cs typeface="+mj-cs"/>
              </a:rPr>
              <a:t> 2</a:t>
            </a:r>
          </a:p>
          <a:p>
            <a:pPr algn="ctr">
              <a:lnSpc>
                <a:spcPct val="90000"/>
              </a:lnSpc>
              <a:spcAft>
                <a:spcPts val="600"/>
              </a:spcAft>
            </a:pPr>
            <a:endParaRPr lang="en-US" sz="24000" dirty="0">
              <a:effectLst>
                <a:outerShdw blurRad="38100" dist="38100" dir="2700000" algn="tl">
                  <a:srgbClr val="000000">
                    <a:alpha val="43137"/>
                  </a:srgbClr>
                </a:outerShdw>
              </a:effectLst>
            </a:endParaRPr>
          </a:p>
          <a:p>
            <a:pPr algn="ctr">
              <a:lnSpc>
                <a:spcPct val="120000"/>
              </a:lnSpc>
              <a:spcAft>
                <a:spcPts val="600"/>
              </a:spcAft>
            </a:pPr>
            <a:r>
              <a:rPr lang="en-US" sz="24000" kern="1200" dirty="0">
                <a:effectLst>
                  <a:outerShdw blurRad="38100" dist="38100" dir="2700000" algn="tl">
                    <a:srgbClr val="000000">
                      <a:alpha val="43137"/>
                    </a:srgbClr>
                  </a:outerShdw>
                </a:effectLst>
                <a:latin typeface="+mj-lt"/>
                <a:ea typeface="+mj-ea"/>
                <a:cs typeface="+mj-cs"/>
              </a:rPr>
              <a:t>Write down your income and your expense.</a:t>
            </a:r>
          </a:p>
        </p:txBody>
      </p:sp>
      <p:pic>
        <p:nvPicPr>
          <p:cNvPr id="3" name="Picture 4" descr="Monthly Budget Worksheet - Free Printable - Viva Veltoro">
            <a:extLst>
              <a:ext uri="{FF2B5EF4-FFF2-40B4-BE49-F238E27FC236}">
                <a16:creationId xmlns:a16="http://schemas.microsoft.com/office/drawing/2014/main" id="{5DD3F294-2012-7993-13FB-D50C13E763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81000" y="144375"/>
            <a:ext cx="6781800" cy="9946643"/>
          </a:xfrm>
          <a:prstGeom prst="rect">
            <a:avLst/>
          </a:prstGeom>
          <a:solidFill>
            <a:srgbClr val="FFFFFF"/>
          </a:solidFill>
        </p:spPr>
      </p:pic>
    </p:spTree>
    <p:extLst>
      <p:ext uri="{BB962C8B-B14F-4D97-AF65-F5344CB8AC3E}">
        <p14:creationId xmlns:p14="http://schemas.microsoft.com/office/powerpoint/2010/main" val="1236499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es, You Really Need a Budget | WIRED">
            <a:extLst>
              <a:ext uri="{FF2B5EF4-FFF2-40B4-BE49-F238E27FC236}">
                <a16:creationId xmlns:a16="http://schemas.microsoft.com/office/drawing/2014/main" id="{658BF4AE-6370-AA02-9504-A8221D0ACF8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819" y="2781300"/>
            <a:ext cx="9601200" cy="72009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3B7273C-FCD5-C935-2DF2-814A53582A37}"/>
              </a:ext>
            </a:extLst>
          </p:cNvPr>
          <p:cNvSpPr txBox="1"/>
          <p:nvPr/>
        </p:nvSpPr>
        <p:spPr>
          <a:xfrm>
            <a:off x="2490019" y="647700"/>
            <a:ext cx="9144000" cy="1997470"/>
          </a:xfrm>
          <a:prstGeom prst="rect">
            <a:avLst/>
          </a:prstGeom>
          <a:noFill/>
        </p:spPr>
        <p:txBody>
          <a:bodyPr wrap="square">
            <a:spAutoFit/>
          </a:bodyPr>
          <a:lstStyle/>
          <a:p>
            <a:pPr algn="ctr">
              <a:lnSpc>
                <a:spcPct val="90000"/>
              </a:lnSpc>
              <a:spcAft>
                <a:spcPts val="600"/>
              </a:spcAft>
            </a:pPr>
            <a:r>
              <a:rPr lang="en-US" sz="4400" kern="1200" dirty="0">
                <a:solidFill>
                  <a:schemeClr val="bg1"/>
                </a:solidFill>
                <a:effectLst>
                  <a:outerShdw blurRad="38100" dist="38100" dir="2700000" algn="tl">
                    <a:srgbClr val="000000">
                      <a:alpha val="43137"/>
                    </a:srgbClr>
                  </a:outerShdw>
                </a:effectLst>
                <a:latin typeface="+mj-lt"/>
                <a:ea typeface="+mj-ea"/>
                <a:cs typeface="+mj-cs"/>
              </a:rPr>
              <a:t>CREATING A BUDGET</a:t>
            </a:r>
            <a:br>
              <a:rPr lang="en-US" sz="4400" kern="1200" dirty="0">
                <a:solidFill>
                  <a:schemeClr val="bg1"/>
                </a:solidFill>
                <a:effectLst>
                  <a:outerShdw blurRad="38100" dist="38100" dir="2700000" algn="tl">
                    <a:srgbClr val="000000">
                      <a:alpha val="43137"/>
                    </a:srgbClr>
                  </a:outerShdw>
                </a:effectLst>
                <a:latin typeface="+mj-lt"/>
                <a:ea typeface="+mj-ea"/>
                <a:cs typeface="+mj-cs"/>
              </a:rPr>
            </a:br>
            <a:r>
              <a:rPr lang="en-US" sz="4400" kern="1200" dirty="0">
                <a:solidFill>
                  <a:schemeClr val="bg1"/>
                </a:solidFill>
                <a:effectLst>
                  <a:outerShdw blurRad="38100" dist="38100" dir="2700000" algn="tl">
                    <a:srgbClr val="000000">
                      <a:alpha val="43137"/>
                    </a:srgbClr>
                  </a:outerShdw>
                </a:effectLst>
                <a:latin typeface="+mj-lt"/>
                <a:ea typeface="+mj-ea"/>
                <a:cs typeface="+mj-cs"/>
              </a:rPr>
              <a:t>Y</a:t>
            </a:r>
            <a:r>
              <a:rPr lang="en-US" sz="4400" dirty="0">
                <a:solidFill>
                  <a:schemeClr val="bg1"/>
                </a:solidFill>
                <a:effectLst>
                  <a:outerShdw blurRad="38100" dist="38100" dir="2700000" algn="tl">
                    <a:srgbClr val="000000">
                      <a:alpha val="43137"/>
                    </a:srgbClr>
                  </a:outerShdw>
                </a:effectLst>
                <a:latin typeface="+mj-lt"/>
                <a:ea typeface="+mj-ea"/>
                <a:cs typeface="+mj-cs"/>
              </a:rPr>
              <a:t>ou can use a computer program </a:t>
            </a:r>
          </a:p>
          <a:p>
            <a:pPr algn="ctr">
              <a:lnSpc>
                <a:spcPct val="90000"/>
              </a:lnSpc>
              <a:spcAft>
                <a:spcPts val="600"/>
              </a:spcAft>
            </a:pPr>
            <a:r>
              <a:rPr lang="en-US" sz="4400" dirty="0">
                <a:solidFill>
                  <a:schemeClr val="bg1"/>
                </a:solidFill>
                <a:effectLst>
                  <a:outerShdw blurRad="38100" dist="38100" dir="2700000" algn="tl">
                    <a:srgbClr val="000000">
                      <a:alpha val="43137"/>
                    </a:srgbClr>
                  </a:outerShdw>
                </a:effectLst>
                <a:latin typeface="+mj-lt"/>
                <a:ea typeface="+mj-ea"/>
                <a:cs typeface="+mj-cs"/>
              </a:rPr>
              <a:t>or an App</a:t>
            </a:r>
            <a:endParaRPr lang="en-US" sz="4400" kern="1200" dirty="0">
              <a:solidFill>
                <a:schemeClr val="bg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877977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B7273C-FCD5-C935-2DF2-814A53582A37}"/>
              </a:ext>
            </a:extLst>
          </p:cNvPr>
          <p:cNvSpPr txBox="1"/>
          <p:nvPr/>
        </p:nvSpPr>
        <p:spPr>
          <a:xfrm>
            <a:off x="2490019" y="647700"/>
            <a:ext cx="9144000" cy="2830903"/>
          </a:xfrm>
          <a:prstGeom prst="rect">
            <a:avLst/>
          </a:prstGeom>
          <a:noFill/>
        </p:spPr>
        <p:txBody>
          <a:bodyPr wrap="square">
            <a:spAutoFit/>
          </a:bodyPr>
          <a:lstStyle/>
          <a:p>
            <a:pPr algn="ctr">
              <a:lnSpc>
                <a:spcPct val="90000"/>
              </a:lnSpc>
              <a:spcAft>
                <a:spcPts val="600"/>
              </a:spcAft>
            </a:pPr>
            <a:r>
              <a:rPr lang="en-US" sz="4800" kern="1200" dirty="0">
                <a:solidFill>
                  <a:schemeClr val="bg1"/>
                </a:solidFill>
                <a:effectLst>
                  <a:outerShdw blurRad="38100" dist="38100" dir="2700000" algn="tl">
                    <a:srgbClr val="000000">
                      <a:alpha val="43137"/>
                    </a:srgbClr>
                  </a:outerShdw>
                </a:effectLst>
                <a:latin typeface="+mj-lt"/>
                <a:ea typeface="+mj-ea"/>
                <a:cs typeface="+mj-cs"/>
              </a:rPr>
              <a:t>CREATING A BUDGET</a:t>
            </a:r>
          </a:p>
          <a:p>
            <a:pPr algn="ctr">
              <a:lnSpc>
                <a:spcPct val="90000"/>
              </a:lnSpc>
              <a:spcAft>
                <a:spcPts val="600"/>
              </a:spcAft>
            </a:pPr>
            <a:br>
              <a:rPr lang="en-US" sz="4800" kern="1200" dirty="0">
                <a:solidFill>
                  <a:schemeClr val="bg1"/>
                </a:solidFill>
                <a:effectLst>
                  <a:outerShdw blurRad="38100" dist="38100" dir="2700000" algn="tl">
                    <a:srgbClr val="000000">
                      <a:alpha val="43137"/>
                    </a:srgbClr>
                  </a:outerShdw>
                </a:effectLst>
                <a:latin typeface="+mj-lt"/>
                <a:ea typeface="+mj-ea"/>
                <a:cs typeface="+mj-cs"/>
              </a:rPr>
            </a:br>
            <a:r>
              <a:rPr lang="en-US" sz="4800" dirty="0">
                <a:solidFill>
                  <a:schemeClr val="bg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Piece of advice… if you are married, involve your spouse</a:t>
            </a:r>
            <a:endParaRPr lang="en-US" sz="4800" kern="1200" dirty="0">
              <a:solidFill>
                <a:schemeClr val="bg1"/>
              </a:solidFill>
              <a:effectLst>
                <a:outerShdw blurRad="38100" dist="38100" dir="2700000" algn="tl">
                  <a:srgbClr val="000000">
                    <a:alpha val="43137"/>
                  </a:srgbClr>
                </a:outerShdw>
              </a:effectLst>
              <a:latin typeface="+mj-lt"/>
              <a:ea typeface="+mj-ea"/>
              <a:cs typeface="+mj-cs"/>
            </a:endParaRPr>
          </a:p>
        </p:txBody>
      </p:sp>
      <p:pic>
        <p:nvPicPr>
          <p:cNvPr id="4098" name="Picture 2">
            <a:extLst>
              <a:ext uri="{FF2B5EF4-FFF2-40B4-BE49-F238E27FC236}">
                <a16:creationId xmlns:a16="http://schemas.microsoft.com/office/drawing/2014/main" id="{6B9E9AB1-B583-E2EE-D82B-33E7756175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1" y="3670698"/>
            <a:ext cx="7593168" cy="5054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88129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507E2-A904-F151-2BCF-3983327E0C60}"/>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AC41B01-E86E-06AC-7632-99489F8B5731}"/>
              </a:ext>
            </a:extLst>
          </p:cNvPr>
          <p:cNvSpPr>
            <a:spLocks noGrp="1"/>
          </p:cNvSpPr>
          <p:nvPr>
            <p:ph idx="1"/>
          </p:nvPr>
        </p:nvSpPr>
        <p:spPr>
          <a:xfrm>
            <a:off x="1447800" y="3619500"/>
            <a:ext cx="10972800" cy="5029200"/>
          </a:xfrm>
        </p:spPr>
        <p:txBody>
          <a:bodyPr>
            <a:normAutofit/>
          </a:bodyPr>
          <a:lstStyle/>
          <a:p>
            <a:pPr marL="0" indent="0">
              <a:buNone/>
            </a:pPr>
            <a:r>
              <a:rPr lang="en-US" sz="6000" dirty="0">
                <a:effectLst>
                  <a:outerShdw blurRad="38100" dist="38100" dir="2700000" algn="tl">
                    <a:srgbClr val="000000">
                      <a:alpha val="43137"/>
                    </a:srgbClr>
                  </a:outerShdw>
                </a:effectLst>
              </a:rPr>
              <a:t>If you have debts, allocate how much you can pay on those debts to be rid of them sooner rather than later.</a:t>
            </a:r>
          </a:p>
          <a:p>
            <a:endParaRPr lang="en-US" sz="2000" dirty="0"/>
          </a:p>
        </p:txBody>
      </p:sp>
      <p:sp>
        <p:nvSpPr>
          <p:cNvPr id="5" name="Title 1">
            <a:extLst>
              <a:ext uri="{FF2B5EF4-FFF2-40B4-BE49-F238E27FC236}">
                <a16:creationId xmlns:a16="http://schemas.microsoft.com/office/drawing/2014/main" id="{90E466DF-0682-7D6F-4F83-0DA283457A68}"/>
              </a:ext>
            </a:extLst>
          </p:cNvPr>
          <p:cNvSpPr txBox="1">
            <a:spLocks/>
          </p:cNvSpPr>
          <p:nvPr/>
        </p:nvSpPr>
        <p:spPr>
          <a:xfrm>
            <a:off x="1371600" y="876300"/>
            <a:ext cx="9144000" cy="1905000"/>
          </a:xfrm>
          <a:prstGeom prst="rect">
            <a:avLst/>
          </a:prstGeom>
        </p:spPr>
        <p:txBody>
          <a:bodyPr vert="horz" wrap="square" lIns="91440" tIns="45720" rIns="91440" bIns="45720" rtlCol="0" anchor="b">
            <a:normAutofit fontScale="97500"/>
          </a:bodyPr>
          <a:lstStyle>
            <a:lvl1pPr algn="ctr" defTabSz="914400" rtl="0" eaLnBrk="1" latinLnBrk="0" hangingPunct="1">
              <a:spcBef>
                <a:spcPct val="0"/>
              </a:spcBef>
              <a:buNone/>
              <a:defRPr sz="4400" kern="1200">
                <a:solidFill>
                  <a:schemeClr val="bg1"/>
                </a:solidFill>
                <a:latin typeface="+mj-lt"/>
                <a:ea typeface="+mj-ea"/>
                <a:cs typeface="+mj-cs"/>
              </a:defRPr>
            </a:lvl1pPr>
          </a:lstStyle>
          <a:p>
            <a:pPr algn="l"/>
            <a:r>
              <a:rPr lang="en-US" sz="5400" dirty="0">
                <a:effectLst>
                  <a:outerShdw blurRad="38100" dist="38100" dir="2700000" algn="tl">
                    <a:srgbClr val="000000">
                      <a:alpha val="43137"/>
                    </a:srgbClr>
                  </a:outerShdw>
                </a:effectLst>
              </a:rPr>
              <a:t>CREATING A BUDGET</a:t>
            </a:r>
            <a:br>
              <a:rPr lang="en-US" sz="5400" dirty="0">
                <a:effectLst>
                  <a:outerShdw blurRad="38100" dist="38100" dir="2700000" algn="tl">
                    <a:srgbClr val="000000">
                      <a:alpha val="43137"/>
                    </a:srgbClr>
                  </a:outerShdw>
                </a:effectLst>
              </a:rPr>
            </a:br>
            <a:r>
              <a:rPr lang="en-US" sz="5400" dirty="0">
                <a:effectLst>
                  <a:outerShdw blurRad="38100" dist="38100" dir="2700000" algn="tl">
                    <a:srgbClr val="000000">
                      <a:alpha val="43137"/>
                    </a:srgbClr>
                  </a:outerShdw>
                </a:effectLst>
              </a:rPr>
              <a:t>Step 3</a:t>
            </a:r>
          </a:p>
        </p:txBody>
      </p:sp>
    </p:spTree>
    <p:extLst>
      <p:ext uri="{BB962C8B-B14F-4D97-AF65-F5344CB8AC3E}">
        <p14:creationId xmlns:p14="http://schemas.microsoft.com/office/powerpoint/2010/main" val="446712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A4FCC-CA48-114F-C7BC-102F004AD447}"/>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2649FBC-A973-264F-08EF-2D1E28C78168}"/>
              </a:ext>
            </a:extLst>
          </p:cNvPr>
          <p:cNvSpPr>
            <a:spLocks noGrp="1"/>
          </p:cNvSpPr>
          <p:nvPr>
            <p:ph idx="1"/>
          </p:nvPr>
        </p:nvSpPr>
        <p:spPr>
          <a:xfrm>
            <a:off x="1371600" y="3314700"/>
            <a:ext cx="10668000" cy="3581400"/>
          </a:xfrm>
        </p:spPr>
        <p:txBody>
          <a:bodyPr>
            <a:normAutofit/>
          </a:bodyPr>
          <a:lstStyle/>
          <a:p>
            <a:pPr marL="0" indent="0">
              <a:buNone/>
            </a:pPr>
            <a:r>
              <a:rPr lang="en-US" sz="6600" dirty="0">
                <a:effectLst>
                  <a:outerShdw blurRad="38100" dist="38100" dir="2700000" algn="tl">
                    <a:srgbClr val="000000">
                      <a:alpha val="43137"/>
                    </a:srgbClr>
                  </a:outerShdw>
                </a:effectLst>
              </a:rPr>
              <a:t>Create a strategy to stick with your budget.</a:t>
            </a:r>
          </a:p>
        </p:txBody>
      </p:sp>
      <p:sp>
        <p:nvSpPr>
          <p:cNvPr id="5" name="Title 1">
            <a:extLst>
              <a:ext uri="{FF2B5EF4-FFF2-40B4-BE49-F238E27FC236}">
                <a16:creationId xmlns:a16="http://schemas.microsoft.com/office/drawing/2014/main" id="{483475A8-C8CF-0914-5640-C6022652A74F}"/>
              </a:ext>
            </a:extLst>
          </p:cNvPr>
          <p:cNvSpPr txBox="1">
            <a:spLocks/>
          </p:cNvSpPr>
          <p:nvPr/>
        </p:nvSpPr>
        <p:spPr>
          <a:xfrm>
            <a:off x="1371600" y="723900"/>
            <a:ext cx="6934200" cy="2057400"/>
          </a:xfrm>
          <a:prstGeom prst="rect">
            <a:avLst/>
          </a:prstGeom>
        </p:spPr>
        <p:txBody>
          <a:bodyPr vert="horz" wrap="square" lIns="91440" tIns="45720" rIns="91440" bIns="45720" rtlCol="0" anchor="b">
            <a:normAutofit fontScale="97500"/>
          </a:bodyPr>
          <a:lstStyle>
            <a:lvl1pPr algn="ctr" defTabSz="914400" rtl="0" eaLnBrk="1" latinLnBrk="0" hangingPunct="1">
              <a:spcBef>
                <a:spcPct val="0"/>
              </a:spcBef>
              <a:buNone/>
              <a:defRPr sz="4400" kern="1200">
                <a:solidFill>
                  <a:schemeClr val="bg1"/>
                </a:solidFill>
                <a:latin typeface="+mj-lt"/>
                <a:ea typeface="+mj-ea"/>
                <a:cs typeface="+mj-cs"/>
              </a:defRPr>
            </a:lvl1pPr>
          </a:lstStyle>
          <a:p>
            <a:pPr algn="l"/>
            <a:r>
              <a:rPr lang="en-US" sz="5400" dirty="0">
                <a:effectLst>
                  <a:outerShdw blurRad="38100" dist="38100" dir="2700000" algn="tl">
                    <a:srgbClr val="000000">
                      <a:alpha val="43137"/>
                    </a:srgbClr>
                  </a:outerShdw>
                </a:effectLst>
              </a:rPr>
              <a:t>CREATING A BUDGET</a:t>
            </a:r>
            <a:br>
              <a:rPr lang="en-US" sz="5400" dirty="0">
                <a:effectLst>
                  <a:outerShdw blurRad="38100" dist="38100" dir="2700000" algn="tl">
                    <a:srgbClr val="000000">
                      <a:alpha val="43137"/>
                    </a:srgbClr>
                  </a:outerShdw>
                </a:effectLst>
              </a:rPr>
            </a:br>
            <a:r>
              <a:rPr lang="en-US" sz="5400" dirty="0">
                <a:effectLst>
                  <a:outerShdw blurRad="38100" dist="38100" dir="2700000" algn="tl">
                    <a:srgbClr val="000000">
                      <a:alpha val="43137"/>
                    </a:srgbClr>
                  </a:outerShdw>
                </a:effectLst>
              </a:rPr>
              <a:t>Step 4</a:t>
            </a:r>
          </a:p>
        </p:txBody>
      </p:sp>
    </p:spTree>
    <p:extLst>
      <p:ext uri="{BB962C8B-B14F-4D97-AF65-F5344CB8AC3E}">
        <p14:creationId xmlns:p14="http://schemas.microsoft.com/office/powerpoint/2010/main" val="36044178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d79b09a7-ee12-4c43-b07b-8d7a9389387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5214DB24FC6194BAB194F90A568EBE6" ma:contentTypeVersion="18" ma:contentTypeDescription="Create a new document." ma:contentTypeScope="" ma:versionID="8ba4ce59a96143176291909d146ac27b">
  <xsd:schema xmlns:xsd="http://www.w3.org/2001/XMLSchema" xmlns:xs="http://www.w3.org/2001/XMLSchema" xmlns:p="http://schemas.microsoft.com/office/2006/metadata/properties" xmlns:ns3="d79b09a7-ee12-4c43-b07b-8d7a93893877" xmlns:ns4="33cee41f-7086-4a96-9605-8190f1d6d501" targetNamespace="http://schemas.microsoft.com/office/2006/metadata/properties" ma:root="true" ma:fieldsID="28cbd93c65568e0ce17d7229a65be039" ns3:_="" ns4:_="">
    <xsd:import namespace="d79b09a7-ee12-4c43-b07b-8d7a93893877"/>
    <xsd:import namespace="33cee41f-7086-4a96-9605-8190f1d6d501"/>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LengthInSeconds" minOccurs="0"/>
                <xsd:element ref="ns3:MediaServiceLocation" minOccurs="0"/>
                <xsd:element ref="ns4:SharedWithUsers" minOccurs="0"/>
                <xsd:element ref="ns4:SharedWithDetails" minOccurs="0"/>
                <xsd:element ref="ns4:SharingHintHash"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9b09a7-ee12-4c43-b07b-8d7a938938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cee41f-7086-4a96-9605-8190f1d6d50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SharingHintHash" ma:index="21"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77E8B6-AB8A-4C55-B937-A0F0CA698AD3}">
  <ds:schemaRefs>
    <ds:schemaRef ds:uri="http://schemas.microsoft.com/sharepoint/v3/contenttype/forms"/>
  </ds:schemaRefs>
</ds:datastoreItem>
</file>

<file path=customXml/itemProps2.xml><?xml version="1.0" encoding="utf-8"?>
<ds:datastoreItem xmlns:ds="http://schemas.openxmlformats.org/officeDocument/2006/customXml" ds:itemID="{946747EE-9F64-4CB8-ACED-29AF11FF3808}">
  <ds:schemaRefs>
    <ds:schemaRef ds:uri="http://schemas.openxmlformats.org/package/2006/metadata/core-properties"/>
    <ds:schemaRef ds:uri="http://schemas.microsoft.com/office/2006/metadata/properties"/>
    <ds:schemaRef ds:uri="33cee41f-7086-4a96-9605-8190f1d6d501"/>
    <ds:schemaRef ds:uri="http://purl.org/dc/elements/1.1/"/>
    <ds:schemaRef ds:uri="http://www.w3.org/XML/1998/namespace"/>
    <ds:schemaRef ds:uri="http://schemas.microsoft.com/office/2006/documentManagement/types"/>
    <ds:schemaRef ds:uri="http://purl.org/dc/dcmitype/"/>
    <ds:schemaRef ds:uri="http://schemas.microsoft.com/office/infopath/2007/PartnerControls"/>
    <ds:schemaRef ds:uri="d79b09a7-ee12-4c43-b07b-8d7a93893877"/>
    <ds:schemaRef ds:uri="http://purl.org/dc/terms/"/>
  </ds:schemaRefs>
</ds:datastoreItem>
</file>

<file path=customXml/itemProps3.xml><?xml version="1.0" encoding="utf-8"?>
<ds:datastoreItem xmlns:ds="http://schemas.openxmlformats.org/officeDocument/2006/customXml" ds:itemID="{F73E49A9-917E-4B97-B43C-E8FD1BF3C5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9b09a7-ee12-4c43-b07b-8d7a93893877"/>
    <ds:schemaRef ds:uri="33cee41f-7086-4a96-9605-8190f1d6d5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37284</TotalTime>
  <Words>800</Words>
  <Application>Microsoft Office PowerPoint</Application>
  <PresentationFormat>Custom</PresentationFormat>
  <Paragraphs>46</Paragraphs>
  <Slides>10</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Aptos</vt:lpstr>
      <vt:lpstr>Office Theme</vt:lpstr>
      <vt:lpstr>Steps to Financial Success  Tip #1: HAVE A WRITTEN HOUSEHOLD BUDGET  Household Budget = Accountability </vt:lpstr>
      <vt:lpstr>Luke 14:28-29, “For which of you, intending to build a tower, does not sit down first and count the cost, whether he has enough to finish it— lest, after he has laid the foundation, and is not able to finish, all who see it begin to mock him.”</vt:lpstr>
      <vt:lpstr>Key thought:  Count the Cost</vt:lpstr>
      <vt:lpstr>CREATING A BUDGET Step 1</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Pentecost 2025 Presentation</dc:title>
  <dc:subject/>
  <dc:creator>Lisa Rasmussen</dc:creator>
  <cp:keywords/>
  <dc:description/>
  <cp:lastModifiedBy>Lisa Rasmussen</cp:lastModifiedBy>
  <cp:revision>66</cp:revision>
  <cp:lastPrinted>2024-05-29T19:13:17Z</cp:lastPrinted>
  <dcterms:created xsi:type="dcterms:W3CDTF">2006-08-16T00:00:00Z</dcterms:created>
  <dcterms:modified xsi:type="dcterms:W3CDTF">2025-02-26T19:32:24Z</dcterms:modified>
  <cp:category/>
  <dc:identifier>DAF6QEVQGUE</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0x01010025214DB24FC6194BAB194F90A568EBE6</vt:lpwstr>
  </property>
</Properties>
</file>