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57" r:id="rId6"/>
    <p:sldId id="276" r:id="rId7"/>
    <p:sldId id="258" r:id="rId8"/>
    <p:sldId id="260" r:id="rId9"/>
    <p:sldId id="259" r:id="rId10"/>
    <p:sldId id="274" r:id="rId11"/>
    <p:sldId id="275" r:id="rId12"/>
    <p:sldId id="268" r:id="rId13"/>
    <p:sldId id="277" r:id="rId14"/>
    <p:sldId id="269" r:id="rId15"/>
    <p:sldId id="270" r:id="rId16"/>
    <p:sldId id="271" r:id="rId17"/>
    <p:sldId id="272" r:id="rId18"/>
    <p:sldId id="273" r:id="rId19"/>
    <p:sldId id="278" r:id="rId20"/>
    <p:sldId id="279" r:id="rId21"/>
    <p:sldId id="280" r:id="rId22"/>
    <p:sldId id="281" r:id="rId23"/>
    <p:sldId id="282" r:id="rId24"/>
    <p:sldId id="283" r:id="rId25"/>
    <p:sldId id="284" r:id="rId26"/>
    <p:sldId id="285" r:id="rId27"/>
    <p:sldId id="286" r:id="rId28"/>
    <p:sldId id="287" r:id="rId29"/>
    <p:sldId id="288" r:id="rId30"/>
    <p:sldId id="306" r:id="rId31"/>
    <p:sldId id="289" r:id="rId32"/>
    <p:sldId id="290" r:id="rId33"/>
    <p:sldId id="291" r:id="rId34"/>
    <p:sldId id="292" r:id="rId35"/>
    <p:sldId id="293" r:id="rId36"/>
    <p:sldId id="305" r:id="rId37"/>
    <p:sldId id="294" r:id="rId38"/>
    <p:sldId id="301" r:id="rId39"/>
    <p:sldId id="299" r:id="rId40"/>
    <p:sldId id="300" r:id="rId41"/>
    <p:sldId id="30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5F7C4-1543-4A55-9063-28F46AC56551}" v="102" dt="2023-08-14T20:37:03.884"/>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p:cViewPr varScale="1">
        <p:scale>
          <a:sx n="160" d="100"/>
          <a:sy n="160" d="100"/>
        </p:scale>
        <p:origin x="2586" y="138"/>
      </p:cViewPr>
      <p:guideLst>
        <p:guide pos="3840"/>
        <p:guide orient="horz" pos="2160"/>
      </p:guideLst>
    </p:cSldViewPr>
  </p:slideViewPr>
  <p:notesTextViewPr>
    <p:cViewPr>
      <p:scale>
        <a:sx n="1" d="1"/>
        <a:sy n="1" d="1"/>
      </p:scale>
      <p:origin x="0" y="0"/>
    </p:cViewPr>
  </p:notesTextViewPr>
  <p:sorterViewPr>
    <p:cViewPr>
      <p:scale>
        <a:sx n="110" d="100"/>
        <a:sy n="110" d="100"/>
      </p:scale>
      <p:origin x="0" y="-504"/>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pt>
  </dgm:ptLst>
  <dgm:cxnLst>
    <dgm:cxn modelId="{8F9C94B8-2722-4DFB-8419-922357272B6B}" type="presOf" srcId="{CD5204CD-6958-4A55-82AA-4AD73B3B6A19}" destId="{31D3AE5D-DA06-4E2D-9D68-F5531DFE7C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8/15/2023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8/15/2023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8/15/2023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8/15/2023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8/15/2023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8/15/2023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8/15/2023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8/15/2023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8/15/2023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8/15/2023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121920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8" y="2057400"/>
            <a:ext cx="4402975" cy="1500980"/>
          </a:xfrm>
        </p:spPr>
        <p:txBody>
          <a:bodyPr/>
          <a:lstStyle/>
          <a:p>
            <a:pPr algn="ctr"/>
            <a:r>
              <a:rPr lang="en-US" dirty="0">
                <a:solidFill>
                  <a:schemeClr val="tx1"/>
                </a:solidFill>
                <a:latin typeface="Bahnschrift Condensed" panose="020B0502040204020203" pitchFamily="34" charset="0"/>
                <a:cs typeface="Aharoni" panose="020F0502020204030204" pitchFamily="2" charset="-79"/>
              </a:rPr>
              <a:t>Where Your Heart Belongs</a:t>
            </a:r>
          </a:p>
        </p:txBody>
      </p:sp>
      <p:pic>
        <p:nvPicPr>
          <p:cNvPr id="1026" name="Picture 2" descr="Logo – Identity Guideline System">
            <a:extLst>
              <a:ext uri="{FF2B5EF4-FFF2-40B4-BE49-F238E27FC236}">
                <a16:creationId xmlns:a16="http://schemas.microsoft.com/office/drawing/2014/main" id="{9C9680D8-E35F-10C5-2ADC-E76AC07D8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6" y="6324600"/>
            <a:ext cx="457203" cy="45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Rust</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800" y="1524001"/>
            <a:ext cx="7772400" cy="5334000"/>
          </a:xfrm>
        </p:spPr>
        <p:txBody>
          <a:bodyPr>
            <a:normAutofit lnSpcReduction="10000"/>
          </a:bodyPr>
          <a:lstStyle/>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However, rust has the potential to create great peril, for example:</a:t>
            </a:r>
          </a:p>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The story of the collapse of the </a:t>
            </a:r>
            <a:r>
              <a:rPr lang="en-US" sz="4000" b="1" u="sng" dirty="0">
                <a:solidFill>
                  <a:schemeClr val="tx1"/>
                </a:solidFill>
                <a:effectLst>
                  <a:outerShdw blurRad="38100" dist="38100" dir="2700000" algn="tl">
                    <a:srgbClr val="000000">
                      <a:alpha val="43137"/>
                    </a:srgbClr>
                  </a:outerShdw>
                </a:effectLst>
              </a:rPr>
              <a:t>Mianus River Bridge </a:t>
            </a:r>
            <a:r>
              <a:rPr lang="en-US" sz="4000" dirty="0">
                <a:solidFill>
                  <a:schemeClr val="tx1"/>
                </a:solidFill>
                <a:effectLst>
                  <a:outerShdw blurRad="38100" dist="38100" dir="2700000" algn="tl">
                    <a:srgbClr val="000000">
                      <a:alpha val="43137"/>
                    </a:srgbClr>
                  </a:outerShdw>
                </a:effectLst>
              </a:rPr>
              <a:t>in Connecticut. On June 28, 1983, the bridge failed when the bearings </a:t>
            </a:r>
            <a:r>
              <a:rPr lang="en-US" sz="4000" b="1" u="sng" dirty="0">
                <a:solidFill>
                  <a:schemeClr val="tx1"/>
                </a:solidFill>
                <a:effectLst>
                  <a:outerShdw blurRad="38100" dist="38100" dir="2700000" algn="tl">
                    <a:srgbClr val="000000">
                      <a:alpha val="43137"/>
                    </a:srgbClr>
                  </a:outerShdw>
                </a:effectLst>
              </a:rPr>
              <a:t>rusted</a:t>
            </a:r>
            <a:r>
              <a:rPr lang="en-US" sz="4000" dirty="0">
                <a:solidFill>
                  <a:schemeClr val="tx1"/>
                </a:solidFill>
                <a:effectLst>
                  <a:outerShdw blurRad="38100" dist="38100" dir="2700000" algn="tl">
                    <a:srgbClr val="000000">
                      <a:alpha val="43137"/>
                    </a:srgbClr>
                  </a:outerShdw>
                </a:effectLst>
              </a:rPr>
              <a:t> internally and pushed one corner of the road slab off its support.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315200" y="2209800"/>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Rust</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800" y="1752600"/>
            <a:ext cx="7772400" cy="5006181"/>
          </a:xfrm>
        </p:spPr>
        <p:txBody>
          <a:bodyPr>
            <a:normAutofit/>
          </a:bodyPr>
          <a:lstStyle/>
          <a:p>
            <a:pPr marL="0" indent="0" algn="ctr">
              <a:lnSpc>
                <a:spcPct val="100000"/>
              </a:lnSpc>
              <a:buNone/>
            </a:pPr>
            <a:r>
              <a:rPr lang="en-US" sz="3200" dirty="0">
                <a:solidFill>
                  <a:schemeClr val="tx1"/>
                </a:solidFill>
                <a:effectLst>
                  <a:outerShdw blurRad="38100" dist="38100" dir="2700000" algn="tl">
                    <a:srgbClr val="000000">
                      <a:alpha val="43137"/>
                    </a:srgbClr>
                  </a:outerShdw>
                </a:effectLst>
              </a:rPr>
              <a:t>Another example:</a:t>
            </a:r>
          </a:p>
          <a:p>
            <a:pPr marL="0" indent="0" algn="ctr">
              <a:lnSpc>
                <a:spcPct val="100000"/>
              </a:lnSpc>
              <a:buNone/>
            </a:pPr>
            <a:r>
              <a:rPr lang="en-US" sz="4400" dirty="0">
                <a:solidFill>
                  <a:schemeClr val="tx1"/>
                </a:solidFill>
                <a:effectLst>
                  <a:outerShdw blurRad="38100" dist="38100" dir="2700000" algn="tl">
                    <a:srgbClr val="000000">
                      <a:alpha val="43137"/>
                    </a:srgbClr>
                  </a:outerShdw>
                </a:effectLst>
              </a:rPr>
              <a:t>The Silver Bridge disaster of 1967 in West Virginia, when a steel suspension bridge collapsed in less than a minute. Forty-six people lost their life due </a:t>
            </a:r>
            <a:r>
              <a:rPr lang="en-US" sz="4400" b="1" u="sng" dirty="0">
                <a:solidFill>
                  <a:schemeClr val="tx1"/>
                </a:solidFill>
                <a:effectLst>
                  <a:outerShdw blurRad="38100" dist="38100" dir="2700000" algn="tl">
                    <a:srgbClr val="000000">
                      <a:alpha val="43137"/>
                    </a:srgbClr>
                  </a:outerShdw>
                </a:effectLst>
              </a:rPr>
              <a:t>to rust in a single link</a:t>
            </a:r>
            <a:r>
              <a:rPr lang="en-US" sz="4400" dirty="0">
                <a:solidFill>
                  <a:schemeClr val="tx1"/>
                </a:solidFill>
                <a:effectLst>
                  <a:outerShdw blurRad="38100" dist="38100" dir="2700000" algn="tl">
                    <a:srgbClr val="000000">
                      <a:alpha val="43137"/>
                    </a:srgbClr>
                  </a:outerShdw>
                </a:effectLst>
              </a:rPr>
              <a:t>.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315200" y="2286000"/>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Rust</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85800" y="1905000"/>
            <a:ext cx="6858000" cy="4800599"/>
          </a:xfrm>
        </p:spPr>
        <p:txBody>
          <a:bodyPr>
            <a:normAutofit/>
          </a:bodyPr>
          <a:lstStyle/>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Rust can also be a plant disease affecting leaves, stems, fruits, and seeds. Plant rusts are parasites and require a living host, such as a plant, to complete their life cycle. Cereal crops can be devastated in one season, and trees often die due to this.</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2362200"/>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Rust</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81000" y="1776527"/>
            <a:ext cx="7467600" cy="4982253"/>
          </a:xfrm>
        </p:spPr>
        <p:txBody>
          <a:bodyPr>
            <a:normAutofit/>
          </a:bodyPr>
          <a:lstStyle/>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Art and literature describe </a:t>
            </a:r>
            <a:r>
              <a:rPr lang="en-US" sz="3600" b="1" u="sng" dirty="0">
                <a:solidFill>
                  <a:schemeClr val="tx1"/>
                </a:solidFill>
                <a:effectLst>
                  <a:outerShdw blurRad="38100" dist="38100" dir="2700000" algn="tl">
                    <a:srgbClr val="000000">
                      <a:alpha val="43137"/>
                    </a:srgbClr>
                  </a:outerShdw>
                </a:effectLst>
              </a:rPr>
              <a:t>rust</a:t>
            </a:r>
            <a:r>
              <a:rPr lang="en-US" sz="3600" dirty="0">
                <a:solidFill>
                  <a:schemeClr val="tx1"/>
                </a:solidFill>
                <a:effectLst>
                  <a:outerShdw blurRad="38100" dist="38100" dir="2700000" algn="tl">
                    <a:srgbClr val="000000">
                      <a:alpha val="43137"/>
                    </a:srgbClr>
                  </a:outerShdw>
                </a:effectLst>
              </a:rPr>
              <a:t> has as a metaphor for </a:t>
            </a:r>
            <a:r>
              <a:rPr lang="en-US" sz="3600" b="1" u="sng" dirty="0">
                <a:solidFill>
                  <a:schemeClr val="tx1"/>
                </a:solidFill>
                <a:effectLst>
                  <a:outerShdw blurRad="38100" dist="38100" dir="2700000" algn="tl">
                    <a:srgbClr val="000000">
                      <a:alpha val="43137"/>
                    </a:srgbClr>
                  </a:outerShdw>
                </a:effectLst>
              </a:rPr>
              <a:t>ruin, decay, and faded glory</a:t>
            </a:r>
            <a:r>
              <a:rPr lang="en-US" sz="3600" dirty="0">
                <a:solidFill>
                  <a:schemeClr val="tx1"/>
                </a:solidFill>
                <a:effectLst>
                  <a:outerShdw blurRad="38100" dist="38100" dir="2700000" algn="tl">
                    <a:srgbClr val="000000">
                      <a:alpha val="43137"/>
                    </a:srgbClr>
                  </a:outerShdw>
                </a:effectLst>
              </a:rPr>
              <a:t>. Jesus’ use of the word makes no exception. Rust and moths can affect means of transportation, food, environment, and clothes. Aspects that cover a significant part of our lives.</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2362200"/>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Thieves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85800" y="1905000"/>
            <a:ext cx="7467600" cy="4853779"/>
          </a:xfrm>
        </p:spPr>
        <p:txBody>
          <a:bodyPr>
            <a:normAutofit lnSpcReduction="10000"/>
          </a:bodyPr>
          <a:lstStyle/>
          <a:p>
            <a:pPr marL="0" indent="0" algn="ctr">
              <a:lnSpc>
                <a:spcPct val="110000"/>
              </a:lnSpc>
              <a:buNone/>
            </a:pPr>
            <a:r>
              <a:rPr lang="en-US" sz="3600" dirty="0">
                <a:solidFill>
                  <a:schemeClr val="tx1"/>
                </a:solidFill>
                <a:effectLst>
                  <a:outerShdw blurRad="38100" dist="38100" dir="2700000" algn="tl">
                    <a:srgbClr val="000000">
                      <a:alpha val="43137"/>
                    </a:srgbClr>
                  </a:outerShdw>
                </a:effectLst>
              </a:rPr>
              <a:t>A thief is a person who steals another person's property, especially stealthily or secretly. Although condemned in the Bible and prohibited by law, stealing has infested our world with much loss and grief, generating an atmosphere of insecurity and anxiety.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437998"/>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1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Thieves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76200" y="1981200"/>
            <a:ext cx="8229600" cy="4876800"/>
          </a:xfrm>
        </p:spPr>
        <p:txBody>
          <a:bodyPr>
            <a:normAutofit/>
          </a:bodyPr>
          <a:lstStyle/>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Stealing takes place in different ways, at various levels, and with a diverse range of targets. </a:t>
            </a:r>
          </a:p>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Individuals, organizations, governments, and nations can steal.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2286000"/>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1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Thieves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1524000" y="1600200"/>
            <a:ext cx="7620000" cy="4953000"/>
          </a:xfrm>
        </p:spPr>
        <p:txBody>
          <a:bodyPr>
            <a:normAutofit fontScale="77500" lnSpcReduction="20000"/>
          </a:bodyPr>
          <a:lstStyle/>
          <a:p>
            <a:pPr marL="0" indent="0">
              <a:lnSpc>
                <a:spcPct val="110000"/>
              </a:lnSpc>
              <a:buNone/>
            </a:pPr>
            <a:r>
              <a:rPr lang="en-US" sz="3500" b="1" u="sng" dirty="0">
                <a:solidFill>
                  <a:schemeClr val="tx1"/>
                </a:solidFill>
                <a:effectLst>
                  <a:outerShdw blurRad="38100" dist="38100" dir="2700000" algn="tl">
                    <a:srgbClr val="000000">
                      <a:alpha val="43137"/>
                    </a:srgbClr>
                  </a:outerShdw>
                </a:effectLst>
              </a:rPr>
              <a:t>What Can Be Stolen?</a:t>
            </a:r>
          </a:p>
          <a:p>
            <a:pPr>
              <a:lnSpc>
                <a:spcPct val="110000"/>
              </a:lnSpc>
            </a:pPr>
            <a:r>
              <a:rPr lang="en-US" sz="4100" dirty="0">
                <a:solidFill>
                  <a:schemeClr val="tx1"/>
                </a:solidFill>
                <a:effectLst>
                  <a:outerShdw blurRad="38100" dist="38100" dir="2700000" algn="tl">
                    <a:srgbClr val="000000">
                      <a:alpha val="43137"/>
                    </a:srgbClr>
                  </a:outerShdw>
                </a:effectLst>
              </a:rPr>
              <a:t>Material goods and intellectual property</a:t>
            </a:r>
          </a:p>
          <a:p>
            <a:pPr>
              <a:lnSpc>
                <a:spcPct val="110000"/>
              </a:lnSpc>
            </a:pPr>
            <a:r>
              <a:rPr lang="en-US" sz="4100" dirty="0">
                <a:solidFill>
                  <a:schemeClr val="tx1"/>
                </a:solidFill>
                <a:effectLst>
                  <a:outerShdw blurRad="38100" dist="38100" dir="2700000" algn="tl">
                    <a:srgbClr val="000000">
                      <a:alpha val="43137"/>
                    </a:srgbClr>
                  </a:outerShdw>
                </a:effectLst>
              </a:rPr>
              <a:t>Identity</a:t>
            </a:r>
          </a:p>
          <a:p>
            <a:pPr>
              <a:lnSpc>
                <a:spcPct val="110000"/>
              </a:lnSpc>
            </a:pPr>
            <a:r>
              <a:rPr lang="en-US" sz="4100" dirty="0">
                <a:solidFill>
                  <a:schemeClr val="tx1"/>
                </a:solidFill>
                <a:effectLst>
                  <a:outerShdw blurRad="38100" dist="38100" dir="2700000" algn="tl">
                    <a:srgbClr val="000000">
                      <a:alpha val="43137"/>
                    </a:srgbClr>
                  </a:outerShdw>
                </a:effectLst>
              </a:rPr>
              <a:t>Significant Other (Adultery)</a:t>
            </a:r>
          </a:p>
          <a:p>
            <a:pPr>
              <a:lnSpc>
                <a:spcPct val="110000"/>
              </a:lnSpc>
            </a:pPr>
            <a:r>
              <a:rPr lang="en-US" sz="4100" dirty="0">
                <a:solidFill>
                  <a:schemeClr val="tx1"/>
                </a:solidFill>
                <a:effectLst>
                  <a:outerShdw blurRad="38100" dist="38100" dir="2700000" algn="tl">
                    <a:srgbClr val="000000">
                      <a:alpha val="43137"/>
                    </a:srgbClr>
                  </a:outerShdw>
                </a:effectLst>
              </a:rPr>
              <a:t>Time and effort</a:t>
            </a:r>
          </a:p>
          <a:p>
            <a:pPr>
              <a:lnSpc>
                <a:spcPct val="110000"/>
              </a:lnSpc>
            </a:pPr>
            <a:r>
              <a:rPr lang="en-US" sz="4100" dirty="0">
                <a:solidFill>
                  <a:schemeClr val="tx1"/>
                </a:solidFill>
                <a:effectLst>
                  <a:outerShdw blurRad="38100" dist="38100" dir="2700000" algn="tl">
                    <a:srgbClr val="000000">
                      <a:alpha val="43137"/>
                    </a:srgbClr>
                  </a:outerShdw>
                </a:effectLst>
              </a:rPr>
              <a:t>Talent</a:t>
            </a:r>
          </a:p>
          <a:p>
            <a:pPr>
              <a:lnSpc>
                <a:spcPct val="110000"/>
              </a:lnSpc>
            </a:pPr>
            <a:r>
              <a:rPr lang="en-US" sz="4100" dirty="0">
                <a:solidFill>
                  <a:schemeClr val="tx1"/>
                </a:solidFill>
                <a:effectLst>
                  <a:outerShdw blurRad="38100" dist="38100" dir="2700000" algn="tl">
                    <a:srgbClr val="000000">
                      <a:alpha val="43137"/>
                    </a:srgbClr>
                  </a:outerShdw>
                </a:effectLst>
              </a:rPr>
              <a:t>Someone else’s present and future</a:t>
            </a:r>
          </a:p>
          <a:p>
            <a:pPr marL="0" indent="0" algn="ctr">
              <a:lnSpc>
                <a:spcPct val="200000"/>
              </a:lnSpc>
              <a:buNone/>
            </a:pPr>
            <a:endParaRPr lang="en-US"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438400"/>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Selfishness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42938" y="1828800"/>
            <a:ext cx="7967662" cy="5257800"/>
          </a:xfrm>
        </p:spPr>
        <p:txBody>
          <a:bodyPr>
            <a:normAutofit/>
          </a:bodyPr>
          <a:lstStyle/>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In one word, the one concept Jesus chose to illustrate the human decay, is broad and easily understood. The word describes the condition of the entire human race — </a:t>
            </a:r>
            <a:r>
              <a:rPr lang="en-US" sz="3600" b="1" dirty="0">
                <a:solidFill>
                  <a:schemeClr val="tx1"/>
                </a:solidFill>
                <a:effectLst>
                  <a:outerShdw blurRad="38100" dist="38100" dir="2700000" algn="tl">
                    <a:srgbClr val="000000">
                      <a:alpha val="43137"/>
                    </a:srgbClr>
                  </a:outerShdw>
                </a:effectLst>
              </a:rPr>
              <a:t>selfishness. </a:t>
            </a:r>
          </a:p>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Selfishness is what stands at the foundation of sin.</a:t>
            </a:r>
            <a:endParaRPr lang="en-US" sz="36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7348" y="2438400"/>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9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Selfishness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16024" y="1729580"/>
            <a:ext cx="7689123" cy="5029200"/>
          </a:xfrm>
        </p:spPr>
        <p:txBody>
          <a:bodyPr>
            <a:normAutofit/>
          </a:bodyPr>
          <a:lstStyle/>
          <a:p>
            <a:pPr marL="0" indent="0" algn="ctr">
              <a:lnSpc>
                <a:spcPct val="120000"/>
              </a:lnSpc>
              <a:buNone/>
            </a:pPr>
            <a:r>
              <a:rPr lang="en-US" sz="3200" dirty="0">
                <a:solidFill>
                  <a:schemeClr val="tx1"/>
                </a:solidFill>
                <a:effectLst>
                  <a:outerShdw blurRad="38100" dist="38100" dir="2700000" algn="tl">
                    <a:srgbClr val="000000">
                      <a:alpha val="43137"/>
                    </a:srgbClr>
                  </a:outerShdw>
                </a:effectLst>
              </a:rPr>
              <a:t>Lucifer wanted to steal God’s throne. Eve and Adam stole each other’s innocence, robbed all their descendants of God’s presence and peace of a sinless heart. </a:t>
            </a:r>
          </a:p>
          <a:p>
            <a:pPr marL="0" indent="0" algn="ctr">
              <a:lnSpc>
                <a:spcPct val="120000"/>
              </a:lnSpc>
              <a:buNone/>
            </a:pPr>
            <a:r>
              <a:rPr lang="en-US" sz="3200" b="1" u="sng" dirty="0">
                <a:solidFill>
                  <a:schemeClr val="tx1"/>
                </a:solidFill>
                <a:effectLst>
                  <a:outerShdw blurRad="38100" dist="38100" dir="2700000" algn="tl">
                    <a:srgbClr val="000000">
                      <a:alpha val="43137"/>
                    </a:srgbClr>
                  </a:outerShdw>
                </a:effectLst>
              </a:rPr>
              <a:t>Selfishness</a:t>
            </a:r>
            <a:r>
              <a:rPr lang="en-US" sz="3200" dirty="0">
                <a:solidFill>
                  <a:schemeClr val="tx1"/>
                </a:solidFill>
                <a:effectLst>
                  <a:outerShdw blurRad="38100" dist="38100" dir="2700000" algn="tl">
                    <a:srgbClr val="000000">
                      <a:alpha val="43137"/>
                    </a:srgbClr>
                  </a:outerShdw>
                </a:effectLst>
              </a:rPr>
              <a:t> has marked and driven the course of human beings who are bound for decay and, eventually, complete destruction.</a:t>
            </a:r>
            <a:endParaRPr lang="en-US" sz="32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1026" name="Picture 2" descr="Why You Should Stop Being Stingy With Your Selfishness">
            <a:extLst>
              <a:ext uri="{FF2B5EF4-FFF2-40B4-BE49-F238E27FC236}">
                <a16:creationId xmlns:a16="http://schemas.microsoft.com/office/drawing/2014/main" id="{F6CDD3C1-C310-BA5A-D027-4EF580AAB0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590" y="2743200"/>
            <a:ext cx="3937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Earth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0" y="1752600"/>
            <a:ext cx="9144000" cy="5006180"/>
          </a:xfrm>
        </p:spPr>
        <p:txBody>
          <a:bodyPr>
            <a:normAutofit/>
          </a:bodyPr>
          <a:lstStyle/>
          <a:p>
            <a:pPr marL="0" indent="0" algn="ctr">
              <a:lnSpc>
                <a:spcPct val="120000"/>
              </a:lnSpc>
              <a:buNone/>
            </a:pPr>
            <a:r>
              <a:rPr lang="en-US" sz="3100" dirty="0">
                <a:solidFill>
                  <a:schemeClr val="tx1"/>
                </a:solidFill>
                <a:effectLst>
                  <a:outerShdw blurRad="38100" dist="38100" dir="2700000" algn="tl">
                    <a:srgbClr val="000000">
                      <a:alpha val="43137"/>
                    </a:srgbClr>
                  </a:outerShdw>
                </a:effectLst>
              </a:rPr>
              <a:t>Jesus’ words are remarkably rich in content and meaning. They are a carefully crafted summary of all evil on earth. Natural and moral evil are terms that generally describe two types of evil. </a:t>
            </a:r>
          </a:p>
          <a:p>
            <a:pPr marL="0" indent="0" algn="ctr">
              <a:lnSpc>
                <a:spcPct val="120000"/>
              </a:lnSpc>
              <a:buNone/>
            </a:pPr>
            <a:r>
              <a:rPr lang="en-US" sz="3100" b="1" u="sng" dirty="0">
                <a:solidFill>
                  <a:schemeClr val="tx1"/>
                </a:solidFill>
                <a:effectLst>
                  <a:outerShdw blurRad="38100" dist="38100" dir="2700000" algn="tl">
                    <a:srgbClr val="000000">
                      <a:alpha val="43137"/>
                    </a:srgbClr>
                  </a:outerShdw>
                </a:effectLst>
              </a:rPr>
              <a:t>Natural evil</a:t>
            </a:r>
            <a:r>
              <a:rPr lang="en-US" sz="3100" dirty="0">
                <a:solidFill>
                  <a:schemeClr val="tx1"/>
                </a:solidFill>
                <a:effectLst>
                  <a:outerShdw blurRad="38100" dist="38100" dir="2700000" algn="tl">
                    <a:srgbClr val="000000">
                      <a:alpha val="43137"/>
                    </a:srgbClr>
                  </a:outerShdw>
                </a:effectLst>
              </a:rPr>
              <a:t> refers to evil in the material and animal world not caused by human beings.</a:t>
            </a:r>
          </a:p>
          <a:p>
            <a:pPr marL="0" indent="0" algn="ctr">
              <a:lnSpc>
                <a:spcPct val="120000"/>
              </a:lnSpc>
              <a:buNone/>
            </a:pPr>
            <a:r>
              <a:rPr lang="en-US" sz="3100" dirty="0">
                <a:solidFill>
                  <a:schemeClr val="tx1"/>
                </a:solidFill>
                <a:effectLst>
                  <a:outerShdw blurRad="38100" dist="38100" dir="2700000" algn="tl">
                    <a:srgbClr val="000000">
                      <a:alpha val="43137"/>
                    </a:srgbClr>
                  </a:outerShdw>
                </a:effectLst>
              </a:rPr>
              <a:t> </a:t>
            </a:r>
            <a:r>
              <a:rPr lang="en-US" sz="3100" b="1" u="sng" dirty="0">
                <a:solidFill>
                  <a:schemeClr val="tx1"/>
                </a:solidFill>
                <a:effectLst>
                  <a:outerShdw blurRad="38100" dist="38100" dir="2700000" algn="tl">
                    <a:srgbClr val="000000">
                      <a:alpha val="43137"/>
                    </a:srgbClr>
                  </a:outerShdw>
                </a:effectLst>
              </a:rPr>
              <a:t>Moral evil </a:t>
            </a:r>
            <a:r>
              <a:rPr lang="en-US" sz="3100" dirty="0">
                <a:solidFill>
                  <a:schemeClr val="tx1"/>
                </a:solidFill>
                <a:effectLst>
                  <a:outerShdw blurRad="38100" dist="38100" dir="2700000" algn="tl">
                    <a:srgbClr val="000000">
                      <a:alpha val="43137"/>
                    </a:srgbClr>
                  </a:outerShdw>
                </a:effectLst>
              </a:rPr>
              <a:t>describes the evil caused by humans. </a:t>
            </a:r>
            <a:endParaRPr lang="en-US" sz="28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8">
            <a:extLst>
              <a:ext uri="{FF2B5EF4-FFF2-40B4-BE49-F238E27FC236}">
                <a16:creationId xmlns:a16="http://schemas.microsoft.com/office/drawing/2014/main" id="{F96186AE-EA50-2DAE-D873-7775BF79AF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3954" y="2209800"/>
            <a:ext cx="3218046" cy="32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Bahnschrift Condensed" panose="020B0502040204020203" pitchFamily="34" charset="0"/>
              </a:rPr>
              <a:t>Sermon On The Mount</a:t>
            </a:r>
          </a:p>
        </p:txBody>
      </p:sp>
      <p:sp>
        <p:nvSpPr>
          <p:cNvPr id="3" name="Content Placeholder 2"/>
          <p:cNvSpPr>
            <a:spLocks noGrp="1"/>
          </p:cNvSpPr>
          <p:nvPr>
            <p:ph idx="1"/>
          </p:nvPr>
        </p:nvSpPr>
        <p:spPr>
          <a:xfrm>
            <a:off x="304800" y="1905000"/>
            <a:ext cx="6705600" cy="4343400"/>
          </a:xfrm>
        </p:spPr>
        <p:txBody>
          <a:bodyPr>
            <a:normAutofit/>
          </a:bodyPr>
          <a:lstStyle/>
          <a:p>
            <a:pPr marL="0" indent="0" algn="ctr">
              <a:lnSpc>
                <a:spcPct val="150000"/>
              </a:lnSpc>
              <a:buNone/>
            </a:pPr>
            <a:r>
              <a:rPr lang="en-US" sz="3200" dirty="0">
                <a:solidFill>
                  <a:schemeClr val="tx1"/>
                </a:solidFill>
                <a:effectLst>
                  <a:outerShdw blurRad="38100" dist="38100" dir="2700000" algn="tl">
                    <a:srgbClr val="000000">
                      <a:alpha val="43137"/>
                    </a:srgbClr>
                  </a:outerShdw>
                </a:effectLst>
              </a:rPr>
              <a:t>Seated with the disciples gathered around him on the shore of the Galilee Sea, Jesus delivered what we often refer to as the “Sermon on the Mount” (Matthew 5–7). </a:t>
            </a:r>
          </a:p>
        </p:txBody>
      </p:sp>
      <p:pic>
        <p:nvPicPr>
          <p:cNvPr id="5" name="Picture 4">
            <a:extLst>
              <a:ext uri="{FF2B5EF4-FFF2-40B4-BE49-F238E27FC236}">
                <a16:creationId xmlns:a16="http://schemas.microsoft.com/office/drawing/2014/main" id="{DD4548ED-5047-0397-E095-EA6703825775}"/>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2050" name="Picture 2" descr="Sunday: Introducing the Sermon on the Mount | Sabbath School Net">
            <a:extLst>
              <a:ext uri="{FF2B5EF4-FFF2-40B4-BE49-F238E27FC236}">
                <a16:creationId xmlns:a16="http://schemas.microsoft.com/office/drawing/2014/main" id="{D6C6FFDD-1BC0-913F-618F-E1F01285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14600"/>
            <a:ext cx="47296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Earth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599" y="1524000"/>
            <a:ext cx="7671213" cy="5105400"/>
          </a:xfrm>
        </p:spPr>
        <p:txBody>
          <a:bodyPr>
            <a:normAutofit/>
          </a:bodyPr>
          <a:lstStyle/>
          <a:p>
            <a:pPr marL="0" indent="0" algn="ctr">
              <a:lnSpc>
                <a:spcPct val="120000"/>
              </a:lnSpc>
              <a:buNone/>
            </a:pPr>
            <a:r>
              <a:rPr lang="en-US" sz="2800" dirty="0">
                <a:solidFill>
                  <a:schemeClr val="tx1"/>
                </a:solidFill>
                <a:effectLst>
                  <a:outerShdw blurRad="38100" dist="38100" dir="2700000" algn="tl">
                    <a:srgbClr val="000000">
                      <a:alpha val="43137"/>
                    </a:srgbClr>
                  </a:outerShdw>
                </a:effectLst>
              </a:rPr>
              <a:t>In Matthew 6:19, 20, Jesus encompasses the reality of all evil through three words that represent the three types of evil on earth: </a:t>
            </a:r>
          </a:p>
          <a:p>
            <a:pPr algn="ctr">
              <a:lnSpc>
                <a:spcPct val="200000"/>
              </a:lnSpc>
            </a:pPr>
            <a:r>
              <a:rPr lang="en-US" sz="2800" dirty="0">
                <a:solidFill>
                  <a:schemeClr val="tx1"/>
                </a:solidFill>
                <a:effectLst>
                  <a:outerShdw blurRad="38100" dist="38100" dir="2700000" algn="tl">
                    <a:srgbClr val="000000">
                      <a:alpha val="43137"/>
                    </a:srgbClr>
                  </a:outerShdw>
                </a:effectLst>
              </a:rPr>
              <a:t>Moth: representing animal natural evil </a:t>
            </a:r>
          </a:p>
          <a:p>
            <a:pPr algn="ctr">
              <a:lnSpc>
                <a:spcPct val="200000"/>
              </a:lnSpc>
            </a:pPr>
            <a:r>
              <a:rPr lang="en-US" sz="2800" dirty="0">
                <a:solidFill>
                  <a:schemeClr val="tx1"/>
                </a:solidFill>
                <a:effectLst>
                  <a:outerShdw blurRad="38100" dist="38100" dir="2700000" algn="tl">
                    <a:srgbClr val="000000">
                      <a:alpha val="43137"/>
                    </a:srgbClr>
                  </a:outerShdw>
                </a:effectLst>
              </a:rPr>
              <a:t>Rust: representing material natural evil </a:t>
            </a:r>
          </a:p>
          <a:p>
            <a:pPr algn="ctr">
              <a:lnSpc>
                <a:spcPct val="200000"/>
              </a:lnSpc>
            </a:pPr>
            <a:r>
              <a:rPr lang="en-US" sz="2800" dirty="0">
                <a:solidFill>
                  <a:schemeClr val="tx1"/>
                </a:solidFill>
                <a:effectLst>
                  <a:outerShdw blurRad="38100" dist="38100" dir="2700000" algn="tl">
                    <a:srgbClr val="000000">
                      <a:alpha val="43137"/>
                    </a:srgbClr>
                  </a:outerShdw>
                </a:effectLst>
              </a:rPr>
              <a:t>Thieves: representing human moral evil</a:t>
            </a:r>
            <a:endParaRPr lang="en-US" sz="32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Free Moth Cliparts, Download Free Moth Cliparts png images, Free ClipArts  on Clipart Library">
            <a:extLst>
              <a:ext uri="{FF2B5EF4-FFF2-40B4-BE49-F238E27FC236}">
                <a16:creationId xmlns:a16="http://schemas.microsoft.com/office/drawing/2014/main" id="{48708F44-DC61-CBDA-DADC-B266CCC26B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794" y="2107574"/>
            <a:ext cx="2313393" cy="118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F245472-735D-FEF6-9B10-B26FFEFE9A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9813" y="4572000"/>
            <a:ext cx="2107374" cy="2128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ust scrap png - Clip Art Library">
            <a:extLst>
              <a:ext uri="{FF2B5EF4-FFF2-40B4-BE49-F238E27FC236}">
                <a16:creationId xmlns:a16="http://schemas.microsoft.com/office/drawing/2014/main" id="{E135A3F2-C05D-77C7-886A-F1E3FCFF020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9652413" y="3140053"/>
            <a:ext cx="2590800" cy="182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Earth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152400" y="1674395"/>
            <a:ext cx="8382000" cy="5181600"/>
          </a:xfrm>
        </p:spPr>
        <p:txBody>
          <a:bodyPr>
            <a:normAutofit fontScale="92500"/>
          </a:bodyPr>
          <a:lstStyle/>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In three words, He clearly sums up the condition of our planet with all it contains and illustrates the heart of His teaching: earthly life is marked by instability and insecurities and saturated with the pain of loss and separation. </a:t>
            </a:r>
          </a:p>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Yet, this passage reveals not only the decay characteristic of our fallen planet, but also a solution, an alternative to perishing. </a:t>
            </a:r>
            <a:endParaRPr lang="en-US" sz="36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8">
            <a:extLst>
              <a:ext uri="{FF2B5EF4-FFF2-40B4-BE49-F238E27FC236}">
                <a16:creationId xmlns:a16="http://schemas.microsoft.com/office/drawing/2014/main" id="{8D15A9A3-81F3-6B92-A566-FCBD8B8103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2286000"/>
            <a:ext cx="3218046" cy="32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1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Heaven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0" y="1905000"/>
            <a:ext cx="7543800" cy="4572000"/>
          </a:xfrm>
        </p:spPr>
        <p:txBody>
          <a:bodyPr>
            <a:normAutofit fontScale="92500" lnSpcReduction="10000"/>
          </a:bodyPr>
          <a:lstStyle/>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As One who came down from heaven, the Son of God goes on to weave hope into the reality of the world He just depicted. It is now time to lift our eyes towards the land of the redeemed.</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 Even among Christians who read the Bible, there are various ideas about what heaven is like. Let’s see what kind of heaven this biblical passage reveals to us:</a:t>
            </a:r>
            <a:endParaRPr lang="en-US" sz="40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 name="Picture 2" descr="What Heaven Is Really Like According To Witnesses - YouTube">
            <a:extLst>
              <a:ext uri="{FF2B5EF4-FFF2-40B4-BE49-F238E27FC236}">
                <a16:creationId xmlns:a16="http://schemas.microsoft.com/office/drawing/2014/main" id="{01177351-D3D7-104E-E4B3-379D4DBD2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2819400"/>
            <a:ext cx="4017348" cy="25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7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Heaven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0" y="1676400"/>
            <a:ext cx="6324600" cy="5082380"/>
          </a:xfrm>
        </p:spPr>
        <p:txBody>
          <a:bodyPr>
            <a:normAutofit/>
          </a:bodyPr>
          <a:lstStyle/>
          <a:p>
            <a:pPr marL="0" indent="0" algn="ctr">
              <a:lnSpc>
                <a:spcPct val="100000"/>
              </a:lnSpc>
              <a:buNone/>
            </a:pPr>
            <a:r>
              <a:rPr lang="en-US" sz="3600" b="1" dirty="0">
                <a:solidFill>
                  <a:schemeClr val="tx1"/>
                </a:solidFill>
                <a:effectLst>
                  <a:outerShdw blurRad="38100" dist="38100" dir="2700000" algn="tl">
                    <a:srgbClr val="000000">
                      <a:alpha val="43137"/>
                    </a:srgbClr>
                  </a:outerShdw>
                </a:effectLst>
              </a:rPr>
              <a:t>1. Heaven, like earth, is real and yet distinct from earth.</a:t>
            </a:r>
          </a:p>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Heaven is the name for something that is actually real and distinct from earth. </a:t>
            </a:r>
          </a:p>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What we refer as heaven, it is really a new earth.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 name="Picture 6">
            <a:extLst>
              <a:ext uri="{FF2B5EF4-FFF2-40B4-BE49-F238E27FC236}">
                <a16:creationId xmlns:a16="http://schemas.microsoft.com/office/drawing/2014/main" id="{EDF8173A-9C4B-AE8A-FA83-752495993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133600"/>
            <a:ext cx="5384800" cy="4038600"/>
          </a:xfrm>
          <a:prstGeom prst="rect">
            <a:avLst/>
          </a:prstGeom>
        </p:spPr>
      </p:pic>
    </p:spTree>
    <p:extLst>
      <p:ext uri="{BB962C8B-B14F-4D97-AF65-F5344CB8AC3E}">
        <p14:creationId xmlns:p14="http://schemas.microsoft.com/office/powerpoint/2010/main" val="8962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Heaven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76201" y="1524000"/>
            <a:ext cx="7162799" cy="5486400"/>
          </a:xfrm>
        </p:spPr>
        <p:txBody>
          <a:bodyPr>
            <a:normAutofit fontScale="92500"/>
          </a:bodyPr>
          <a:lstStyle/>
          <a:p>
            <a:pPr marL="0" indent="0" algn="ctr">
              <a:lnSpc>
                <a:spcPct val="110000"/>
              </a:lnSpc>
              <a:buNone/>
            </a:pPr>
            <a:r>
              <a:rPr lang="en-US" sz="3900" b="1" dirty="0">
                <a:solidFill>
                  <a:schemeClr val="tx1"/>
                </a:solidFill>
                <a:effectLst>
                  <a:outerShdw blurRad="38100" dist="38100" dir="2700000" algn="tl">
                    <a:srgbClr val="000000">
                      <a:alpha val="43137"/>
                    </a:srgbClr>
                  </a:outerShdw>
                </a:effectLst>
              </a:rPr>
              <a:t>2. Evil - natural or moral - will not exist in heaven; therefore, no loss. </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On earth everything is unstable, uncertain, and insecure; it is subject to decay, destruction, stealing, and loss. Heaven is the opposite: everything is eternal, durable, secure, and imperishable. </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There will be NO more children on wheelchairs</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02014.jpg">
            <a:extLst>
              <a:ext uri="{FF2B5EF4-FFF2-40B4-BE49-F238E27FC236}">
                <a16:creationId xmlns:a16="http://schemas.microsoft.com/office/drawing/2014/main" id="{B2176E02-32C1-D557-7F57-85333BF9C04A}"/>
              </a:ext>
            </a:extLst>
          </p:cNvPr>
          <p:cNvPicPr>
            <a:picLocks noChangeAspect="1"/>
          </p:cNvPicPr>
          <p:nvPr/>
        </p:nvPicPr>
        <p:blipFill>
          <a:blip r:embed="rId3"/>
          <a:stretch>
            <a:fillRect/>
          </a:stretch>
        </p:blipFill>
        <p:spPr>
          <a:xfrm>
            <a:off x="7239001" y="2514599"/>
            <a:ext cx="4810654" cy="3607991"/>
          </a:xfrm>
          <a:prstGeom prst="rect">
            <a:avLst/>
          </a:prstGeom>
          <a:ln w="12700">
            <a:miter lim="400000"/>
          </a:ln>
        </p:spPr>
      </p:pic>
    </p:spTree>
    <p:extLst>
      <p:ext uri="{BB962C8B-B14F-4D97-AF65-F5344CB8AC3E}">
        <p14:creationId xmlns:p14="http://schemas.microsoft.com/office/powerpoint/2010/main" val="314158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Heaven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134730" y="1600200"/>
            <a:ext cx="7256670" cy="5019174"/>
          </a:xfrm>
        </p:spPr>
        <p:txBody>
          <a:bodyPr>
            <a:normAutofit fontScale="92500"/>
          </a:bodyPr>
          <a:lstStyle/>
          <a:p>
            <a:pPr marL="0" indent="0" algn="ctr">
              <a:lnSpc>
                <a:spcPct val="110000"/>
              </a:lnSpc>
              <a:buNone/>
            </a:pPr>
            <a:r>
              <a:rPr lang="en-US" sz="4300" b="1" dirty="0">
                <a:solidFill>
                  <a:schemeClr val="tx1"/>
                </a:solidFill>
                <a:effectLst>
                  <a:outerShdw blurRad="38100" dist="38100" dir="2700000" algn="tl">
                    <a:srgbClr val="000000">
                      <a:alpha val="43137"/>
                    </a:srgbClr>
                  </a:outerShdw>
                </a:effectLst>
              </a:rPr>
              <a:t>3. Heaven is something we should wish for.</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Jesus invites us to lay up treasures for ourselves in heaven. Heaven is something we should wish for, and only we can choose for ourselves. It is not something we can give up so others can have it; Jesus made provision for everyone who desires it.</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15-82.jpg">
            <a:extLst>
              <a:ext uri="{FF2B5EF4-FFF2-40B4-BE49-F238E27FC236}">
                <a16:creationId xmlns:a16="http://schemas.microsoft.com/office/drawing/2014/main" id="{FA2B9C97-0AE2-322F-4F82-1A0BCD1476A0}"/>
              </a:ext>
            </a:extLst>
          </p:cNvPr>
          <p:cNvPicPr>
            <a:picLocks noChangeAspect="1"/>
          </p:cNvPicPr>
          <p:nvPr/>
        </p:nvPicPr>
        <p:blipFill>
          <a:blip r:embed="rId3"/>
          <a:stretch>
            <a:fillRect/>
          </a:stretch>
        </p:blipFill>
        <p:spPr>
          <a:xfrm>
            <a:off x="7467600" y="2590799"/>
            <a:ext cx="4622800" cy="3538287"/>
          </a:xfrm>
          <a:prstGeom prst="rect">
            <a:avLst/>
          </a:prstGeom>
          <a:ln w="12700">
            <a:miter lim="400000"/>
          </a:ln>
        </p:spPr>
      </p:pic>
    </p:spTree>
    <p:extLst>
      <p:ext uri="{BB962C8B-B14F-4D97-AF65-F5344CB8AC3E}">
        <p14:creationId xmlns:p14="http://schemas.microsoft.com/office/powerpoint/2010/main" val="170841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Heaven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19711" y="1676400"/>
            <a:ext cx="6995490" cy="4942974"/>
          </a:xfrm>
        </p:spPr>
        <p:txBody>
          <a:bodyPr>
            <a:normAutofit/>
          </a:bodyPr>
          <a:lstStyle/>
          <a:p>
            <a:pPr marL="0" indent="0" algn="ctr">
              <a:lnSpc>
                <a:spcPct val="110000"/>
              </a:lnSpc>
              <a:buNone/>
            </a:pPr>
            <a:r>
              <a:rPr lang="en-US" sz="4000" b="1" dirty="0">
                <a:solidFill>
                  <a:schemeClr val="tx1"/>
                </a:solidFill>
                <a:effectLst>
                  <a:outerShdw blurRad="38100" dist="38100" dir="2700000" algn="tl">
                    <a:srgbClr val="000000">
                      <a:alpha val="43137"/>
                    </a:srgbClr>
                  </a:outerShdw>
                </a:effectLst>
              </a:rPr>
              <a:t>4. Heaven is possible to obtain.</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The happiest part in all of what Jesus is saying is that we can have part in this reward. We can not only wish to be there, but we can plan to be there.</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24077.jpg">
            <a:extLst>
              <a:ext uri="{FF2B5EF4-FFF2-40B4-BE49-F238E27FC236}">
                <a16:creationId xmlns:a16="http://schemas.microsoft.com/office/drawing/2014/main" id="{40A282DF-463C-2946-CBEA-FFF99DD74DBB}"/>
              </a:ext>
            </a:extLst>
          </p:cNvPr>
          <p:cNvPicPr>
            <a:picLocks noChangeAspect="1"/>
          </p:cNvPicPr>
          <p:nvPr/>
        </p:nvPicPr>
        <p:blipFill>
          <a:blip r:embed="rId3"/>
          <a:stretch>
            <a:fillRect/>
          </a:stretch>
        </p:blipFill>
        <p:spPr>
          <a:xfrm>
            <a:off x="7315201" y="1981200"/>
            <a:ext cx="4800599" cy="3600449"/>
          </a:xfrm>
          <a:prstGeom prst="rect">
            <a:avLst/>
          </a:prstGeom>
          <a:ln w="12700">
            <a:miter lim="400000"/>
          </a:ln>
        </p:spPr>
      </p:pic>
    </p:spTree>
    <p:extLst>
      <p:ext uri="{BB962C8B-B14F-4D97-AF65-F5344CB8AC3E}">
        <p14:creationId xmlns:p14="http://schemas.microsoft.com/office/powerpoint/2010/main" val="2117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What Is Heaven Like?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19711" y="1676400"/>
            <a:ext cx="6995490" cy="4942974"/>
          </a:xfrm>
        </p:spPr>
        <p:txBody>
          <a:bodyPr>
            <a:normAutofit/>
          </a:bodyPr>
          <a:lstStyle/>
          <a:p>
            <a:pPr marL="0" indent="0" algn="ctr">
              <a:lnSpc>
                <a:spcPct val="110000"/>
              </a:lnSpc>
              <a:buNone/>
            </a:pPr>
            <a:r>
              <a:rPr lang="en-US" sz="4000" b="1" dirty="0">
                <a:solidFill>
                  <a:schemeClr val="tx1"/>
                </a:solidFill>
                <a:effectLst>
                  <a:outerShdw blurRad="38100" dist="38100" dir="2700000" algn="tl">
                    <a:srgbClr val="000000">
                      <a:alpha val="43137"/>
                    </a:srgbClr>
                  </a:outerShdw>
                </a:effectLst>
              </a:rPr>
              <a:t>4. Heaven is possible to obtain.</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The very One whose hands and feet were pierced with iron nails, invites us to lay up treasures there; even while living on earth we can partake of heaven.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6" name="Picture 5">
            <a:extLst>
              <a:ext uri="{FF2B5EF4-FFF2-40B4-BE49-F238E27FC236}">
                <a16:creationId xmlns:a16="http://schemas.microsoft.com/office/drawing/2014/main" id="{9F16FE98-541B-E396-46D0-B987F5107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362200"/>
            <a:ext cx="4648200" cy="3881187"/>
          </a:xfrm>
          <a:prstGeom prst="rect">
            <a:avLst/>
          </a:prstGeom>
        </p:spPr>
      </p:pic>
    </p:spTree>
    <p:extLst>
      <p:ext uri="{BB962C8B-B14F-4D97-AF65-F5344CB8AC3E}">
        <p14:creationId xmlns:p14="http://schemas.microsoft.com/office/powerpoint/2010/main" val="205569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dirty="0"/>
              <a:t>Heavenly Treasure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0" y="1752599"/>
            <a:ext cx="7810500" cy="5023221"/>
          </a:xfrm>
        </p:spPr>
        <p:txBody>
          <a:bodyPr>
            <a:normAutofit lnSpcReduction="10000"/>
          </a:bodyPr>
          <a:lstStyle/>
          <a:p>
            <a:pPr marL="0" indent="0" algn="ctr">
              <a:lnSpc>
                <a:spcPct val="110000"/>
              </a:lnSpc>
              <a:buNone/>
            </a:pPr>
            <a:r>
              <a:rPr lang="en-US" sz="4000" b="1" dirty="0">
                <a:solidFill>
                  <a:schemeClr val="tx1"/>
                </a:solidFill>
                <a:effectLst>
                  <a:outerShdw blurRad="38100" dist="38100" dir="2700000" algn="tl">
                    <a:srgbClr val="000000">
                      <a:alpha val="43137"/>
                    </a:srgbClr>
                  </a:outerShdw>
                </a:effectLst>
              </a:rPr>
              <a:t>But how are we to gather treasures in heaven?</a:t>
            </a:r>
          </a:p>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We cannot fly there to lay up gold or goods, and we don’t have a bank of heaven. R. T. France reminds us that heavenly treasures are “stored up not by my performing meritorious acts, but by belonging to and living by the priorities of the kingdom of heaven.”</a:t>
            </a:r>
            <a:endParaRPr lang="en-US" sz="32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250" y="3400849"/>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dirty="0"/>
              <a:t>Heavenly Treasure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0" y="1752600"/>
            <a:ext cx="7594735" cy="5105400"/>
          </a:xfrm>
        </p:spPr>
        <p:txBody>
          <a:bodyPr>
            <a:normAutofit lnSpcReduction="10000"/>
          </a:bodyPr>
          <a:lstStyle/>
          <a:p>
            <a:pPr marL="0" indent="0" algn="ctr">
              <a:lnSpc>
                <a:spcPct val="110000"/>
              </a:lnSpc>
              <a:buNone/>
            </a:pPr>
            <a:r>
              <a:rPr lang="en-US" sz="3200" dirty="0">
                <a:solidFill>
                  <a:schemeClr val="tx1"/>
                </a:solidFill>
                <a:effectLst>
                  <a:outerShdw blurRad="38100" dist="38100" dir="2700000" algn="tl">
                    <a:srgbClr val="000000">
                      <a:alpha val="43137"/>
                    </a:srgbClr>
                  </a:outerShdw>
                </a:effectLst>
              </a:rPr>
              <a:t>Ellen White in book </a:t>
            </a:r>
            <a:r>
              <a:rPr lang="en-US" sz="3200" b="1" i="1" u="sng" dirty="0">
                <a:solidFill>
                  <a:schemeClr val="tx1"/>
                </a:solidFill>
                <a:effectLst>
                  <a:outerShdw blurRad="38100" dist="38100" dir="2700000" algn="tl">
                    <a:srgbClr val="000000">
                      <a:alpha val="43137"/>
                    </a:srgbClr>
                  </a:outerShdw>
                </a:effectLst>
              </a:rPr>
              <a:t>Christian Service, 221  </a:t>
            </a:r>
            <a:r>
              <a:rPr lang="en-US" sz="3200" dirty="0">
                <a:solidFill>
                  <a:schemeClr val="tx1"/>
                </a:solidFill>
                <a:effectLst>
                  <a:outerShdw blurRad="38100" dist="38100" dir="2700000" algn="tl">
                    <a:srgbClr val="000000">
                      <a:alpha val="43137"/>
                    </a:srgbClr>
                  </a:outerShdw>
                </a:effectLst>
              </a:rPr>
              <a:t>tells us what “heavenly treasure” means: </a:t>
            </a:r>
          </a:p>
          <a:p>
            <a:pPr marL="0" indent="0" algn="ctr">
              <a:lnSpc>
                <a:spcPct val="110000"/>
              </a:lnSpc>
              <a:buNone/>
            </a:pPr>
            <a:r>
              <a:rPr lang="en-US" sz="4000" dirty="0">
                <a:solidFill>
                  <a:schemeClr val="tx1"/>
                </a:solidFill>
                <a:effectLst>
                  <a:outerShdw blurRad="38100" dist="38100" dir="2700000" algn="tl">
                    <a:srgbClr val="000000">
                      <a:alpha val="43137"/>
                    </a:srgbClr>
                  </a:outerShdw>
                </a:effectLst>
              </a:rPr>
              <a:t>"Every opportunity to help a brother in need, or to aid the cause of God in the spread of the truth, is a pearl that you can send beforehand, and </a:t>
            </a:r>
            <a:r>
              <a:rPr lang="en-US" sz="4000" b="1" i="1" u="sng" dirty="0">
                <a:solidFill>
                  <a:schemeClr val="tx1"/>
                </a:solidFill>
                <a:effectLst>
                  <a:outerShdw blurRad="38100" dist="38100" dir="2700000" algn="tl">
                    <a:srgbClr val="000000">
                      <a:alpha val="43137"/>
                    </a:srgbClr>
                  </a:outerShdw>
                </a:effectLst>
              </a:rPr>
              <a:t>deposit in the bank of heaven</a:t>
            </a:r>
            <a:r>
              <a:rPr lang="en-US" sz="4000" dirty="0">
                <a:solidFill>
                  <a:schemeClr val="tx1"/>
                </a:solidFill>
                <a:effectLst>
                  <a:outerShdw blurRad="38100" dist="38100" dir="2700000" algn="tl">
                    <a:srgbClr val="000000">
                      <a:alpha val="43137"/>
                    </a:srgbClr>
                  </a:outerShdw>
                </a:effectLst>
              </a:rPr>
              <a:t> for safe keeping.”</a:t>
            </a:r>
          </a:p>
          <a:p>
            <a:pPr marL="0" indent="0" algn="ctr">
              <a:lnSpc>
                <a:spcPct val="220000"/>
              </a:lnSpc>
              <a:buNone/>
            </a:pPr>
            <a:endParaRPr lang="en-US" b="1"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36" y="312301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Bahnschrift Condensed" panose="020B0502040204020203" pitchFamily="34" charset="0"/>
              </a:rPr>
              <a:t>Sermon On The Mount</a:t>
            </a:r>
          </a:p>
        </p:txBody>
      </p:sp>
      <p:sp>
        <p:nvSpPr>
          <p:cNvPr id="3" name="Content Placeholder 2"/>
          <p:cNvSpPr>
            <a:spLocks noGrp="1"/>
          </p:cNvSpPr>
          <p:nvPr>
            <p:ph idx="1"/>
          </p:nvPr>
        </p:nvSpPr>
        <p:spPr>
          <a:xfrm>
            <a:off x="0" y="1752600"/>
            <a:ext cx="7315200" cy="5006180"/>
          </a:xfrm>
        </p:spPr>
        <p:txBody>
          <a:bodyPr>
            <a:normAutofit fontScale="70000" lnSpcReduction="20000"/>
          </a:bodyPr>
          <a:lstStyle/>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Jesus addresses a Christian’s:</a:t>
            </a:r>
          </a:p>
          <a:p>
            <a:pPr algn="ctr">
              <a:lnSpc>
                <a:spcPct val="120000"/>
              </a:lnSpc>
            </a:pPr>
            <a:r>
              <a:rPr lang="en-US" sz="3800" dirty="0">
                <a:solidFill>
                  <a:schemeClr val="tx1"/>
                </a:solidFill>
                <a:effectLst>
                  <a:outerShdw blurRad="38100" dist="38100" dir="2700000" algn="tl">
                    <a:srgbClr val="000000">
                      <a:alpha val="43137"/>
                    </a:srgbClr>
                  </a:outerShdw>
                </a:effectLst>
              </a:rPr>
              <a:t> character</a:t>
            </a:r>
          </a:p>
          <a:p>
            <a:pPr algn="ctr">
              <a:lnSpc>
                <a:spcPct val="120000"/>
              </a:lnSpc>
            </a:pPr>
            <a:r>
              <a:rPr lang="en-US" sz="3800" dirty="0">
                <a:solidFill>
                  <a:schemeClr val="tx1"/>
                </a:solidFill>
                <a:effectLst>
                  <a:outerShdw blurRad="38100" dist="38100" dir="2700000" algn="tl">
                    <a:srgbClr val="000000">
                      <a:alpha val="43137"/>
                    </a:srgbClr>
                  </a:outerShdw>
                </a:effectLst>
              </a:rPr>
              <a:t>influence</a:t>
            </a:r>
          </a:p>
          <a:p>
            <a:pPr algn="ctr">
              <a:lnSpc>
                <a:spcPct val="120000"/>
              </a:lnSpc>
            </a:pPr>
            <a:r>
              <a:rPr lang="en-US" sz="3800" dirty="0">
                <a:solidFill>
                  <a:schemeClr val="tx1"/>
                </a:solidFill>
                <a:effectLst>
                  <a:outerShdw blurRad="38100" dist="38100" dir="2700000" algn="tl">
                    <a:srgbClr val="000000">
                      <a:alpha val="43137"/>
                    </a:srgbClr>
                  </a:outerShdw>
                </a:effectLst>
              </a:rPr>
              <a:t>righteousness</a:t>
            </a:r>
          </a:p>
          <a:p>
            <a:pPr algn="ctr">
              <a:lnSpc>
                <a:spcPct val="120000"/>
              </a:lnSpc>
            </a:pPr>
            <a:r>
              <a:rPr lang="en-US" sz="3800" dirty="0">
                <a:solidFill>
                  <a:schemeClr val="tx1"/>
                </a:solidFill>
                <a:effectLst>
                  <a:outerShdw blurRad="38100" dist="38100" dir="2700000" algn="tl">
                    <a:srgbClr val="000000">
                      <a:alpha val="43137"/>
                    </a:srgbClr>
                  </a:outerShdw>
                </a:effectLst>
              </a:rPr>
              <a:t>piety</a:t>
            </a:r>
          </a:p>
          <a:p>
            <a:pPr algn="ctr">
              <a:lnSpc>
                <a:spcPct val="120000"/>
              </a:lnSpc>
            </a:pPr>
            <a:r>
              <a:rPr lang="en-US" sz="3800" dirty="0">
                <a:solidFill>
                  <a:schemeClr val="tx1"/>
                </a:solidFill>
                <a:effectLst>
                  <a:outerShdw blurRad="38100" dist="38100" dir="2700000" algn="tl">
                    <a:srgbClr val="000000">
                      <a:alpha val="43137"/>
                    </a:srgbClr>
                  </a:outerShdw>
                </a:effectLst>
              </a:rPr>
              <a:t>goals and priorities</a:t>
            </a:r>
          </a:p>
          <a:p>
            <a:pPr algn="ctr">
              <a:lnSpc>
                <a:spcPct val="120000"/>
              </a:lnSpc>
            </a:pPr>
            <a:r>
              <a:rPr lang="en-US" sz="3800" dirty="0">
                <a:solidFill>
                  <a:schemeClr val="tx1"/>
                </a:solidFill>
                <a:effectLst>
                  <a:outerShdw blurRad="38100" dist="38100" dir="2700000" algn="tl">
                    <a:srgbClr val="000000">
                      <a:alpha val="43137"/>
                    </a:srgbClr>
                  </a:outerShdw>
                </a:effectLst>
              </a:rPr>
              <a:t> relationships</a:t>
            </a:r>
          </a:p>
          <a:p>
            <a:pPr algn="ctr">
              <a:lnSpc>
                <a:spcPct val="120000"/>
              </a:lnSpc>
            </a:pPr>
            <a:r>
              <a:rPr lang="en-US" sz="3800" dirty="0">
                <a:solidFill>
                  <a:schemeClr val="tx1"/>
                </a:solidFill>
                <a:effectLst>
                  <a:outerShdw blurRad="38100" dist="38100" dir="2700000" algn="tl">
                    <a:srgbClr val="000000">
                      <a:alpha val="43137"/>
                    </a:srgbClr>
                  </a:outerShdw>
                </a:effectLst>
              </a:rPr>
              <a:t>commitment</a:t>
            </a:r>
            <a:endParaRPr lang="en-US"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D4548ED-5047-0397-E095-EA6703825775}"/>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2050" name="Picture 2" descr="Sunday: Introducing the Sermon on the Mount | Sabbath School Net">
            <a:extLst>
              <a:ext uri="{FF2B5EF4-FFF2-40B4-BE49-F238E27FC236}">
                <a16:creationId xmlns:a16="http://schemas.microsoft.com/office/drawing/2014/main" id="{D6C6FFDD-1BC0-913F-618F-E1F01285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2380958"/>
            <a:ext cx="5958894" cy="356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Heavenly Treasure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752600"/>
            <a:ext cx="7391400" cy="4942974"/>
          </a:xfrm>
        </p:spPr>
        <p:txBody>
          <a:bodyPr>
            <a:normAutofit lnSpcReduction="10000"/>
          </a:bodyPr>
          <a:lstStyle/>
          <a:p>
            <a:pPr marL="0" indent="0" algn="ctr">
              <a:lnSpc>
                <a:spcPct val="100000"/>
              </a:lnSpc>
              <a:buNone/>
            </a:pPr>
            <a:r>
              <a:rPr lang="en-US" sz="3200" dirty="0">
                <a:solidFill>
                  <a:schemeClr val="tx1"/>
                </a:solidFill>
                <a:effectLst>
                  <a:outerShdw blurRad="38100" dist="38100" dir="2700000" algn="tl">
                    <a:srgbClr val="000000">
                      <a:alpha val="43137"/>
                    </a:srgbClr>
                  </a:outerShdw>
                </a:effectLst>
              </a:rPr>
              <a:t>She also writes in Counsels on Stewardship, 116: “What shall we do with our time, our understanding, our possessions, which are not ours, but are entrusted to us to test our honesty? Let us bring them to Jesus. Let us use our treasures for the advancement of His cause. </a:t>
            </a:r>
            <a:r>
              <a:rPr lang="en-US" sz="3200" dirty="0">
                <a:solidFill>
                  <a:schemeClr val="tx1"/>
                </a:solidFill>
                <a:effectLst>
                  <a:outerShdw blurRad="38100" dist="38100" dir="2700000" algn="tl">
                    <a:srgbClr val="000000">
                      <a:alpha val="43137"/>
                    </a:srgbClr>
                  </a:outerShdw>
                </a:effectLst>
                <a:ea typeface="Calibri" panose="020F0502020204030204" pitchFamily="34" charset="0"/>
              </a:rPr>
              <a:t>Thus, we shall obey the injunction, </a:t>
            </a:r>
            <a:r>
              <a:rPr lang="en-US" sz="3200" dirty="0">
                <a:solidFill>
                  <a:schemeClr val="tx1"/>
                </a:solidFill>
                <a:effectLst>
                  <a:outerShdw blurRad="38100" dist="38100" dir="2700000" algn="tl">
                    <a:srgbClr val="000000">
                      <a:alpha val="43137"/>
                    </a:srgbClr>
                  </a:outerShdw>
                </a:effectLst>
              </a:rPr>
              <a:t>‘Lay not up for yourselves treasures upon earth, . . . but lay up for yourselves treasures in heaven.’</a:t>
            </a:r>
            <a:endParaRPr lang="en-US" sz="32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36" y="312301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2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Heavenly Treasure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0" y="1828800"/>
            <a:ext cx="8077199" cy="4800600"/>
          </a:xfrm>
        </p:spPr>
        <p:txBody>
          <a:bodyPr>
            <a:normAutofit fontScale="92500" lnSpcReduction="10000"/>
          </a:bodyPr>
          <a:lstStyle/>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Some people may suggest Jesus’ words in Matthew 6 speak against wealth and well-being. The text, however, does not indicate a requirement for us to live in poverty.</a:t>
            </a:r>
          </a:p>
          <a:p>
            <a:pPr marL="0" indent="0" algn="ctr">
              <a:lnSpc>
                <a:spcPct val="100000"/>
              </a:lnSpc>
              <a:buNone/>
            </a:pPr>
            <a:r>
              <a:rPr lang="en-US" sz="3600" dirty="0">
                <a:solidFill>
                  <a:schemeClr val="tx1"/>
                </a:solidFill>
                <a:effectLst>
                  <a:outerShdw blurRad="38100" dist="38100" dir="2700000" algn="tl">
                    <a:srgbClr val="000000">
                      <a:alpha val="43137"/>
                    </a:srgbClr>
                  </a:outerShdw>
                </a:effectLst>
              </a:rPr>
              <a:t> Rather, the word treasure in </a:t>
            </a:r>
            <a:r>
              <a:rPr lang="en-US" sz="3600">
                <a:solidFill>
                  <a:schemeClr val="tx1"/>
                </a:solidFill>
                <a:effectLst>
                  <a:outerShdw blurRad="38100" dist="38100" dir="2700000" algn="tl">
                    <a:srgbClr val="000000">
                      <a:alpha val="43137"/>
                    </a:srgbClr>
                  </a:outerShdw>
                </a:effectLst>
              </a:rPr>
              <a:t>this context </a:t>
            </a:r>
            <a:r>
              <a:rPr lang="en-US" sz="3600" dirty="0">
                <a:solidFill>
                  <a:schemeClr val="tx1"/>
                </a:solidFill>
                <a:effectLst>
                  <a:outerShdw blurRad="38100" dist="38100" dir="2700000" algn="tl">
                    <a:srgbClr val="000000">
                      <a:alpha val="43137"/>
                    </a:srgbClr>
                  </a:outerShdw>
                </a:effectLst>
              </a:rPr>
              <a:t>implies gathering, storing up wealth. It suggests a way to create security for ourselves by relying on our own powers and resources.</a:t>
            </a:r>
            <a:endParaRPr lang="en-US" sz="36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807" y="304800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1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Heavenly Treasure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85800" y="1752599"/>
            <a:ext cx="6781800" cy="5023221"/>
          </a:xfrm>
        </p:spPr>
        <p:txBody>
          <a:bodyPr>
            <a:normAutofit/>
          </a:bodyPr>
          <a:lstStyle/>
          <a:p>
            <a:pPr marL="0" indent="0" algn="ctr">
              <a:lnSpc>
                <a:spcPct val="100000"/>
              </a:lnSpc>
              <a:buNone/>
            </a:pPr>
            <a:r>
              <a:rPr lang="en-US" sz="4800" dirty="0">
                <a:solidFill>
                  <a:schemeClr val="tx1"/>
                </a:solidFill>
                <a:effectLst>
                  <a:outerShdw blurRad="38100" dist="38100" dir="2700000" algn="tl">
                    <a:srgbClr val="000000">
                      <a:alpha val="43137"/>
                    </a:srgbClr>
                  </a:outerShdw>
                </a:effectLst>
              </a:rPr>
              <a:t>Is only when we place our treasures in heaven, that we are NOT “possessed by our possessions”.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705013"/>
            <a:ext cx="4464522" cy="266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Heavenly Treasure</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524001"/>
            <a:ext cx="7429500" cy="5251820"/>
          </a:xfrm>
        </p:spPr>
        <p:txBody>
          <a:bodyPr>
            <a:normAutofit/>
          </a:bodyPr>
          <a:lstStyle/>
          <a:p>
            <a:pPr marL="0" indent="0" algn="ctr">
              <a:lnSpc>
                <a:spcPct val="110000"/>
              </a:lnSpc>
              <a:buNone/>
            </a:pPr>
            <a:r>
              <a:rPr lang="en-US" sz="4400" dirty="0">
                <a:solidFill>
                  <a:schemeClr val="tx1"/>
                </a:solidFill>
                <a:effectLst>
                  <a:outerShdw blurRad="38100" dist="38100" dir="2700000" algn="tl">
                    <a:srgbClr val="000000">
                      <a:alpha val="43137"/>
                    </a:srgbClr>
                  </a:outerShdw>
                </a:effectLst>
              </a:rPr>
              <a:t>When Jesus tells us to store our treasures in heaven, He is inviting us to walk through this life as people who understand that this world is not our home.  That our true home is in heaven.</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6424" y="3163132"/>
            <a:ext cx="3695698"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Conclusion</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800" y="1638300"/>
            <a:ext cx="7239000" cy="4572000"/>
          </a:xfrm>
        </p:spPr>
        <p:txBody>
          <a:bodyPr>
            <a:normAutofit/>
          </a:bodyPr>
          <a:lstStyle/>
          <a:p>
            <a:pPr marL="0" indent="0" algn="ctr">
              <a:lnSpc>
                <a:spcPct val="100000"/>
              </a:lnSpc>
              <a:buNone/>
            </a:pPr>
            <a:r>
              <a:rPr lang="en-US" sz="4400" dirty="0">
                <a:solidFill>
                  <a:schemeClr val="tx1"/>
                </a:solidFill>
                <a:effectLst>
                  <a:outerShdw blurRad="38100" dist="38100" dir="2700000" algn="tl">
                    <a:srgbClr val="000000">
                      <a:alpha val="43137"/>
                    </a:srgbClr>
                  </a:outerShdw>
                </a:effectLst>
              </a:rPr>
              <a:t>Perhaps you think you are not worthy of heaven; you’ve been wandering away from God, and heaven sounds like a place someone like you could not attain.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25129.jpg">
            <a:extLst>
              <a:ext uri="{FF2B5EF4-FFF2-40B4-BE49-F238E27FC236}">
                <a16:creationId xmlns:a16="http://schemas.microsoft.com/office/drawing/2014/main" id="{70F5AF0B-3384-EC24-85CA-783036F40B69}"/>
              </a:ext>
            </a:extLst>
          </p:cNvPr>
          <p:cNvPicPr>
            <a:picLocks noChangeAspect="1"/>
          </p:cNvPicPr>
          <p:nvPr/>
        </p:nvPicPr>
        <p:blipFill>
          <a:blip r:embed="rId3"/>
          <a:stretch>
            <a:fillRect/>
          </a:stretch>
        </p:blipFill>
        <p:spPr>
          <a:xfrm>
            <a:off x="7776548" y="2362200"/>
            <a:ext cx="4165600" cy="3124200"/>
          </a:xfrm>
          <a:prstGeom prst="rect">
            <a:avLst/>
          </a:prstGeom>
          <a:ln w="12700">
            <a:miter lim="400000"/>
          </a:ln>
        </p:spPr>
      </p:pic>
    </p:spTree>
    <p:extLst>
      <p:ext uri="{BB962C8B-B14F-4D97-AF65-F5344CB8AC3E}">
        <p14:creationId xmlns:p14="http://schemas.microsoft.com/office/powerpoint/2010/main" val="68381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Conclusion</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800" y="1905000"/>
            <a:ext cx="7853363" cy="4701833"/>
          </a:xfrm>
        </p:spPr>
        <p:txBody>
          <a:bodyPr>
            <a:normAutofit lnSpcReduction="10000"/>
          </a:bodyPr>
          <a:lstStyle/>
          <a:p>
            <a:pPr marL="0" indent="0" algn="ctr">
              <a:lnSpc>
                <a:spcPct val="150000"/>
              </a:lnSpc>
              <a:buNone/>
            </a:pPr>
            <a:r>
              <a:rPr lang="en-US" sz="3600" dirty="0">
                <a:solidFill>
                  <a:schemeClr val="tx1"/>
                </a:solidFill>
                <a:effectLst>
                  <a:outerShdw blurRad="38100" dist="38100" dir="2700000" algn="tl">
                    <a:srgbClr val="000000">
                      <a:alpha val="43137"/>
                    </a:srgbClr>
                  </a:outerShdw>
                </a:effectLst>
              </a:rPr>
              <a:t>Today, Jesus is calling you home.  Jesus is calling you back.  He wants to transform you and wants you to accept the promise of heaven. You are a son and daughter of God, and you belong in heaven.</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Pin on Happy Sabbath">
            <a:extLst>
              <a:ext uri="{FF2B5EF4-FFF2-40B4-BE49-F238E27FC236}">
                <a16:creationId xmlns:a16="http://schemas.microsoft.com/office/drawing/2014/main" id="{79D1DE97-63CA-9A46-C626-F04B87E79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273" y="1945128"/>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2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Conclusion</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1" y="1756611"/>
            <a:ext cx="7010399" cy="5101389"/>
          </a:xfrm>
        </p:spPr>
        <p:txBody>
          <a:bodyPr>
            <a:normAutofit fontScale="77500" lnSpcReduction="20000"/>
          </a:bodyPr>
          <a:lstStyle/>
          <a:p>
            <a:pPr marL="0" indent="0" algn="ctr">
              <a:lnSpc>
                <a:spcPct val="120000"/>
              </a:lnSpc>
              <a:buNone/>
            </a:pPr>
            <a:r>
              <a:rPr lang="en-US" sz="3900" dirty="0">
                <a:solidFill>
                  <a:schemeClr val="tx1"/>
                </a:solidFill>
                <a:effectLst>
                  <a:outerShdw blurRad="38100" dist="38100" dir="2700000" algn="tl">
                    <a:srgbClr val="000000">
                      <a:alpha val="43137"/>
                    </a:srgbClr>
                  </a:outerShdw>
                </a:effectLst>
              </a:rPr>
              <a:t>Lift your eyes to the sky, breathe in the freshness of this very moment of life, and may you be reminded that heaven is a place of reunion, healing, and peace.</a:t>
            </a:r>
          </a:p>
          <a:p>
            <a:pPr algn="ctr">
              <a:lnSpc>
                <a:spcPct val="120000"/>
              </a:lnSpc>
            </a:pPr>
            <a:r>
              <a:rPr lang="en-US" sz="3900" dirty="0">
                <a:solidFill>
                  <a:schemeClr val="tx1"/>
                </a:solidFill>
                <a:effectLst>
                  <a:outerShdw blurRad="38100" dist="38100" dir="2700000" algn="tl">
                    <a:srgbClr val="000000">
                      <a:alpha val="43137"/>
                    </a:srgbClr>
                  </a:outerShdw>
                </a:effectLst>
              </a:rPr>
              <a:t>Don’t lose faith</a:t>
            </a:r>
          </a:p>
          <a:p>
            <a:pPr algn="ctr">
              <a:lnSpc>
                <a:spcPct val="120000"/>
              </a:lnSpc>
            </a:pPr>
            <a:r>
              <a:rPr lang="en-US" sz="3900" dirty="0">
                <a:solidFill>
                  <a:schemeClr val="tx1"/>
                </a:solidFill>
                <a:effectLst>
                  <a:outerShdw blurRad="38100" dist="38100" dir="2700000" algn="tl">
                    <a:srgbClr val="000000">
                      <a:alpha val="43137"/>
                    </a:srgbClr>
                  </a:outerShdw>
                </a:effectLst>
              </a:rPr>
              <a:t>Don’t lose sight</a:t>
            </a:r>
          </a:p>
          <a:p>
            <a:pPr algn="ctr">
              <a:lnSpc>
                <a:spcPct val="120000"/>
              </a:lnSpc>
            </a:pPr>
            <a:r>
              <a:rPr lang="en-US" sz="3900" dirty="0">
                <a:solidFill>
                  <a:schemeClr val="tx1"/>
                </a:solidFill>
                <a:effectLst>
                  <a:outerShdw blurRad="38100" dist="38100" dir="2700000" algn="tl">
                    <a:srgbClr val="000000">
                      <a:alpha val="43137"/>
                    </a:srgbClr>
                  </a:outerShdw>
                </a:effectLst>
              </a:rPr>
              <a:t>Don’t lose heart</a:t>
            </a:r>
          </a:p>
          <a:p>
            <a:pPr marL="0" indent="0" algn="ctr">
              <a:lnSpc>
                <a:spcPct val="220000"/>
              </a:lnSpc>
              <a:buNone/>
            </a:pPr>
            <a:r>
              <a:rPr lang="en-US" dirty="0"/>
              <a:t>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25078.jpg">
            <a:extLst>
              <a:ext uri="{FF2B5EF4-FFF2-40B4-BE49-F238E27FC236}">
                <a16:creationId xmlns:a16="http://schemas.microsoft.com/office/drawing/2014/main" id="{19173C80-1E65-6AFE-3C02-70E805B946E6}"/>
              </a:ext>
            </a:extLst>
          </p:cNvPr>
          <p:cNvPicPr>
            <a:picLocks noChangeAspect="1"/>
          </p:cNvPicPr>
          <p:nvPr/>
        </p:nvPicPr>
        <p:blipFill>
          <a:blip r:embed="rId3"/>
          <a:stretch>
            <a:fillRect/>
          </a:stretch>
        </p:blipFill>
        <p:spPr>
          <a:xfrm>
            <a:off x="7010400" y="2952749"/>
            <a:ext cx="4794921" cy="3596191"/>
          </a:xfrm>
          <a:prstGeom prst="rect">
            <a:avLst/>
          </a:prstGeom>
          <a:ln w="12700">
            <a:miter lim="400000"/>
          </a:ln>
        </p:spPr>
      </p:pic>
    </p:spTree>
    <p:extLst>
      <p:ext uri="{BB962C8B-B14F-4D97-AF65-F5344CB8AC3E}">
        <p14:creationId xmlns:p14="http://schemas.microsoft.com/office/powerpoint/2010/main" val="34622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2179"/>
            <a:ext cx="10058400" cy="1325563"/>
          </a:xfrm>
        </p:spPr>
        <p:txBody>
          <a:bodyPr>
            <a:normAutofit/>
          </a:bodyPr>
          <a:lstStyle/>
          <a:p>
            <a:pPr algn="ctr"/>
            <a:r>
              <a:rPr lang="en-US" sz="6000" b="1" dirty="0">
                <a:effectLst>
                  <a:outerShdw blurRad="38100" dist="38100" dir="2700000" algn="tl">
                    <a:srgbClr val="000000">
                      <a:alpha val="43137"/>
                    </a:srgbClr>
                  </a:outerShdw>
                </a:effectLst>
              </a:rPr>
              <a:t>Conclusion</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58942" y="1961693"/>
            <a:ext cx="7594735" cy="3882189"/>
          </a:xfrm>
        </p:spPr>
        <p:txBody>
          <a:bodyPr>
            <a:normAutofit/>
          </a:bodyPr>
          <a:lstStyle/>
          <a:p>
            <a:pPr marL="0" indent="0" algn="ctr">
              <a:lnSpc>
                <a:spcPct val="100000"/>
              </a:lnSpc>
              <a:buNone/>
            </a:pPr>
            <a:r>
              <a:rPr lang="en-US" sz="4400" dirty="0">
                <a:solidFill>
                  <a:schemeClr val="tx1"/>
                </a:solidFill>
                <a:effectLst>
                  <a:outerShdw blurRad="38100" dist="38100" dir="2700000" algn="tl">
                    <a:srgbClr val="000000">
                      <a:alpha val="43137"/>
                    </a:srgbClr>
                  </a:outerShdw>
                </a:effectLst>
              </a:rPr>
              <a:t>Jesus, is inviting you to store your treasures in heaven because... “For where your treasure is, there your heart will be also.”</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2050" name="Picture 2" descr="Pin on Happy Sabbath">
            <a:extLst>
              <a:ext uri="{FF2B5EF4-FFF2-40B4-BE49-F238E27FC236}">
                <a16:creationId xmlns:a16="http://schemas.microsoft.com/office/drawing/2014/main" id="{CE109EE0-E9B6-C87F-FE0C-52A3B7F387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273" y="1945128"/>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121920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8" y="2057400"/>
            <a:ext cx="4402975" cy="1500980"/>
          </a:xfrm>
        </p:spPr>
        <p:txBody>
          <a:bodyPr/>
          <a:lstStyle/>
          <a:p>
            <a:pPr algn="ctr"/>
            <a:r>
              <a:rPr lang="en-US" dirty="0">
                <a:solidFill>
                  <a:schemeClr val="tx1"/>
                </a:solidFill>
                <a:effectLst>
                  <a:outerShdw blurRad="38100" dist="38100" dir="2700000" algn="tl">
                    <a:srgbClr val="000000">
                      <a:alpha val="43137"/>
                    </a:srgbClr>
                  </a:outerShdw>
                </a:effectLst>
                <a:latin typeface="Bahnschrift Condensed" panose="020B0502040204020203" pitchFamily="34" charset="0"/>
                <a:cs typeface="Aharoni" panose="020F0502020204030204" pitchFamily="2" charset="-79"/>
              </a:rPr>
              <a:t>THE END</a:t>
            </a:r>
          </a:p>
        </p:txBody>
      </p:sp>
      <p:pic>
        <p:nvPicPr>
          <p:cNvPr id="1026" name="Picture 2" descr="Logo – Identity Guideline System">
            <a:extLst>
              <a:ext uri="{FF2B5EF4-FFF2-40B4-BE49-F238E27FC236}">
                <a16:creationId xmlns:a16="http://schemas.microsoft.com/office/drawing/2014/main" id="{9C9680D8-E35F-10C5-2ADC-E76AC07D8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6" y="6324600"/>
            <a:ext cx="457203" cy="45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Bahnschrift Condensed" panose="020B0502040204020203" pitchFamily="34" charset="0"/>
              </a:rPr>
              <a:t>Sermon On The Mount</a:t>
            </a:r>
            <a:endParaRPr lang="en-US" sz="6000" dirty="0"/>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85800" y="1905000"/>
            <a:ext cx="10668000" cy="4572000"/>
          </a:xfrm>
        </p:spPr>
        <p:txBody>
          <a:bodyPr>
            <a:normAutofit lnSpcReduction="10000"/>
          </a:bodyPr>
          <a:lstStyle/>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Matthew 6:19–21 reads: “Do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752600"/>
            <a:ext cx="8686800" cy="5029200"/>
          </a:xfrm>
        </p:spPr>
        <p:txBody>
          <a:bodyPr>
            <a:normAutofit/>
          </a:bodyPr>
          <a:lstStyle/>
          <a:p>
            <a:pPr marL="0" indent="0" algn="ctr">
              <a:buNone/>
            </a:pPr>
            <a:r>
              <a:rPr lang="en-US" sz="3200" dirty="0">
                <a:solidFill>
                  <a:schemeClr val="tx1"/>
                </a:solidFill>
                <a:effectLst>
                  <a:outerShdw blurRad="38100" dist="38100" dir="2700000" algn="tl">
                    <a:srgbClr val="000000">
                      <a:alpha val="43137"/>
                    </a:srgbClr>
                  </a:outerShdw>
                </a:effectLst>
              </a:rPr>
              <a:t>To help us understand why we should not store up treasures on earth, but in heaven, Jesus describes heaven and earth. He does so quite fascinatingly, in only three words: </a:t>
            </a:r>
          </a:p>
          <a:p>
            <a:pPr algn="ctr"/>
            <a:r>
              <a:rPr lang="en-US" sz="3200" dirty="0">
                <a:solidFill>
                  <a:schemeClr val="tx1"/>
                </a:solidFill>
                <a:effectLst>
                  <a:outerShdw blurRad="38100" dist="38100" dir="2700000" algn="tl">
                    <a:srgbClr val="000000">
                      <a:alpha val="43137"/>
                    </a:srgbClr>
                  </a:outerShdw>
                </a:effectLst>
              </a:rPr>
              <a:t>moth</a:t>
            </a:r>
          </a:p>
          <a:p>
            <a:pPr algn="ctr"/>
            <a:r>
              <a:rPr lang="en-US" sz="3200" dirty="0">
                <a:solidFill>
                  <a:schemeClr val="tx1"/>
                </a:solidFill>
                <a:effectLst>
                  <a:outerShdw blurRad="38100" dist="38100" dir="2700000" algn="tl">
                    <a:srgbClr val="000000">
                      <a:alpha val="43137"/>
                    </a:srgbClr>
                  </a:outerShdw>
                </a:effectLst>
              </a:rPr>
              <a:t> rust </a:t>
            </a:r>
          </a:p>
          <a:p>
            <a:pPr algn="ctr"/>
            <a:r>
              <a:rPr lang="en-US" sz="3200" dirty="0">
                <a:solidFill>
                  <a:schemeClr val="tx1"/>
                </a:solidFill>
                <a:effectLst>
                  <a:outerShdw blurRad="38100" dist="38100" dir="2700000" algn="tl">
                    <a:srgbClr val="000000">
                      <a:alpha val="43137"/>
                    </a:srgbClr>
                  </a:outerShdw>
                </a:effectLst>
              </a:rPr>
              <a:t>thieves</a:t>
            </a:r>
          </a:p>
          <a:p>
            <a:pPr marL="0" indent="0" algn="ctr">
              <a:buNone/>
            </a:pPr>
            <a:r>
              <a:rPr lang="en-US" sz="3200" dirty="0">
                <a:solidFill>
                  <a:schemeClr val="tx1"/>
                </a:solidFill>
                <a:effectLst>
                  <a:outerShdw blurRad="38100" dist="38100" dir="2700000" algn="tl">
                    <a:srgbClr val="000000">
                      <a:alpha val="43137"/>
                    </a:srgbClr>
                  </a:outerShdw>
                </a:effectLst>
              </a:rPr>
              <a:t> Let’s take a closer look at each of these and see what they reveal.</a:t>
            </a:r>
          </a:p>
        </p:txBody>
      </p:sp>
      <p:sp>
        <p:nvSpPr>
          <p:cNvPr id="7" name="Title 1">
            <a:extLst>
              <a:ext uri="{FF2B5EF4-FFF2-40B4-BE49-F238E27FC236}">
                <a16:creationId xmlns:a16="http://schemas.microsoft.com/office/drawing/2014/main" id="{D06ACA29-7087-A913-3972-D21DDC56B3DD}"/>
              </a:ext>
            </a:extLst>
          </p:cNvPr>
          <p:cNvSpPr txBox="1">
            <a:spLocks/>
          </p:cNvSpPr>
          <p:nvPr/>
        </p:nvSpPr>
        <p:spPr>
          <a:xfrm>
            <a:off x="848227" y="76200"/>
            <a:ext cx="10058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6000" dirty="0">
                <a:latin typeface="Bahnschrift Condensed" panose="020B0502040204020203" pitchFamily="34" charset="0"/>
              </a:rPr>
              <a:t>Moth, Rust, and Thieves</a:t>
            </a:r>
            <a:endParaRPr lang="en-US" sz="6000" dirty="0"/>
          </a:p>
        </p:txBody>
      </p:sp>
      <p:pic>
        <p:nvPicPr>
          <p:cNvPr id="8" name="Picture 7">
            <a:extLst>
              <a:ext uri="{FF2B5EF4-FFF2-40B4-BE49-F238E27FC236}">
                <a16:creationId xmlns:a16="http://schemas.microsoft.com/office/drawing/2014/main" id="{835016ED-3B0D-57CB-3610-FB06C516DB26}"/>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80" name="Picture 8">
            <a:extLst>
              <a:ext uri="{FF2B5EF4-FFF2-40B4-BE49-F238E27FC236}">
                <a16:creationId xmlns:a16="http://schemas.microsoft.com/office/drawing/2014/main" id="{E01A0271-06DF-CBBA-5EE4-18AA4EFFEE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22860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Bahnschrift Condensed" panose="020B0502040204020203" pitchFamily="34" charset="0"/>
              </a:rPr>
              <a:t>Moth</a:t>
            </a:r>
          </a:p>
        </p:txBody>
      </p:sp>
      <p:sp>
        <p:nvSpPr>
          <p:cNvPr id="3" name="Content Placeholder 2"/>
          <p:cNvSpPr>
            <a:spLocks noGrp="1"/>
          </p:cNvSpPr>
          <p:nvPr>
            <p:ph sz="half" idx="1"/>
          </p:nvPr>
        </p:nvSpPr>
        <p:spPr>
          <a:xfrm>
            <a:off x="228600" y="1981200"/>
            <a:ext cx="8458200" cy="4876800"/>
          </a:xfrm>
        </p:spPr>
        <p:txBody>
          <a:bodyPr>
            <a:normAutofit fontScale="92500"/>
          </a:bodyPr>
          <a:lstStyle/>
          <a:p>
            <a:pPr marL="0" indent="0" algn="ctr">
              <a:lnSpc>
                <a:spcPct val="110000"/>
              </a:lnSpc>
              <a:buNone/>
            </a:pPr>
            <a:r>
              <a:rPr lang="en-US" sz="3600" dirty="0">
                <a:solidFill>
                  <a:schemeClr val="tx1"/>
                </a:solidFill>
                <a:effectLst>
                  <a:outerShdw blurRad="38100" dist="38100" dir="2700000" algn="tl">
                    <a:srgbClr val="000000">
                      <a:alpha val="43137"/>
                    </a:srgbClr>
                  </a:outerShdw>
                </a:effectLst>
              </a:rPr>
              <a:t>Moths are tiny creatures that can create unwanted new patterns in your carpet, or turn your sweater into an unexpected piece of art.</a:t>
            </a:r>
          </a:p>
          <a:p>
            <a:pPr marL="0" indent="0" algn="ctr">
              <a:lnSpc>
                <a:spcPct val="110000"/>
              </a:lnSpc>
              <a:buNone/>
            </a:pPr>
            <a:r>
              <a:rPr lang="en-US" sz="3600" dirty="0">
                <a:solidFill>
                  <a:schemeClr val="tx1"/>
                </a:solidFill>
                <a:effectLst>
                  <a:outerShdw blurRad="38100" dist="38100" dir="2700000" algn="tl">
                    <a:srgbClr val="000000">
                      <a:alpha val="43137"/>
                    </a:srgbClr>
                  </a:outerShdw>
                </a:effectLst>
              </a:rPr>
              <a:t> The fact that Jesus spoke of the moth sparks curiosity about this somewhat evasive insect. What’s intriguing about moths is that it seems most species are pests. </a:t>
            </a:r>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4190414189"/>
              </p:ext>
            </p:extLst>
          </p:nvPr>
        </p:nvGraphicFramePr>
        <p:xfrm>
          <a:off x="6324600" y="1825625"/>
          <a:ext cx="4800600"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84B7599-C581-0167-D082-24B93C0B83C1}"/>
              </a:ext>
            </a:extLst>
          </p:cNvPr>
          <p:cNvPicPr>
            <a:picLocks noChangeAspect="1"/>
          </p:cNvPicPr>
          <p:nvPr/>
        </p:nvPicPr>
        <p:blipFill>
          <a:blip r:embed="rId7"/>
          <a:stretch>
            <a:fillRect/>
          </a:stretch>
        </p:blipFill>
        <p:spPr>
          <a:xfrm>
            <a:off x="10972800" y="309059"/>
            <a:ext cx="969348" cy="871804"/>
          </a:xfrm>
          <a:prstGeom prst="rect">
            <a:avLst/>
          </a:prstGeom>
        </p:spPr>
      </p:pic>
      <p:pic>
        <p:nvPicPr>
          <p:cNvPr id="6146" name="Picture 2" descr="Free Moth Cliparts, Download Free Moth Cliparts png images, Free ClipArts  on Clipart Library">
            <a:extLst>
              <a:ext uri="{FF2B5EF4-FFF2-40B4-BE49-F238E27FC236}">
                <a16:creationId xmlns:a16="http://schemas.microsoft.com/office/drawing/2014/main" id="{58DC52CB-8D61-CE52-627A-AC132284DF7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0599" y="3352800"/>
            <a:ext cx="3406695" cy="174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Bahnschrift Condensed" panose="020B0502040204020203" pitchFamily="34" charset="0"/>
              </a:rPr>
              <a:t>Moth</a:t>
            </a:r>
            <a:endParaRPr lang="en-US" sz="6000" dirty="0"/>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057400" y="1752601"/>
            <a:ext cx="6248400" cy="4953000"/>
          </a:xfrm>
        </p:spPr>
        <p:txBody>
          <a:bodyPr>
            <a:normAutofit/>
          </a:bodyPr>
          <a:lstStyle/>
          <a:p>
            <a:pPr marL="0" indent="0">
              <a:lnSpc>
                <a:spcPct val="100000"/>
              </a:lnSpc>
              <a:buNone/>
            </a:pPr>
            <a:r>
              <a:rPr lang="en-US" sz="4000" dirty="0">
                <a:solidFill>
                  <a:schemeClr val="tx1"/>
                </a:solidFill>
                <a:effectLst>
                  <a:outerShdw blurRad="38100" dist="38100" dir="2700000" algn="tl">
                    <a:srgbClr val="000000">
                      <a:alpha val="43137"/>
                    </a:srgbClr>
                  </a:outerShdw>
                </a:effectLst>
              </a:rPr>
              <a:t>They are agents of destruction for:</a:t>
            </a:r>
          </a:p>
          <a:p>
            <a:pPr>
              <a:lnSpc>
                <a:spcPct val="100000"/>
              </a:lnSpc>
            </a:pPr>
            <a:r>
              <a:rPr lang="en-US" sz="4400" dirty="0">
                <a:solidFill>
                  <a:schemeClr val="tx1"/>
                </a:solidFill>
                <a:effectLst>
                  <a:outerShdw blurRad="38100" dist="38100" dir="2700000" algn="tl">
                    <a:srgbClr val="000000">
                      <a:alpha val="43137"/>
                    </a:srgbClr>
                  </a:outerShdw>
                </a:effectLst>
              </a:rPr>
              <a:t>fruits and vegetables (our food)</a:t>
            </a:r>
          </a:p>
          <a:p>
            <a:pPr>
              <a:lnSpc>
                <a:spcPct val="100000"/>
              </a:lnSpc>
            </a:pPr>
            <a:r>
              <a:rPr lang="en-US" sz="4400" dirty="0">
                <a:solidFill>
                  <a:schemeClr val="tx1"/>
                </a:solidFill>
                <a:effectLst>
                  <a:outerShdw blurRad="38100" dist="38100" dir="2700000" algn="tl">
                    <a:srgbClr val="000000">
                      <a:alpha val="43137"/>
                    </a:srgbClr>
                  </a:outerShdw>
                </a:effectLst>
              </a:rPr>
              <a:t>trees (our environment)</a:t>
            </a:r>
          </a:p>
          <a:p>
            <a:pPr>
              <a:lnSpc>
                <a:spcPct val="100000"/>
              </a:lnSpc>
            </a:pPr>
            <a:r>
              <a:rPr lang="en-US" sz="4400" dirty="0">
                <a:solidFill>
                  <a:schemeClr val="tx1"/>
                </a:solidFill>
                <a:effectLst>
                  <a:outerShdw blurRad="38100" dist="38100" dir="2700000" algn="tl">
                    <a:srgbClr val="000000">
                      <a:alpha val="43137"/>
                    </a:srgbClr>
                  </a:outerShdw>
                </a:effectLst>
              </a:rPr>
              <a:t> clothes (our raiment)</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Free Moth Cliparts, Download Free Moth Cliparts png images, Free ClipArts  on Clipart Library">
            <a:extLst>
              <a:ext uri="{FF2B5EF4-FFF2-40B4-BE49-F238E27FC236}">
                <a16:creationId xmlns:a16="http://schemas.microsoft.com/office/drawing/2014/main" id="{03F21BA4-320E-E68E-C979-D4C7227761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924" y="3505200"/>
            <a:ext cx="3641676" cy="18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Bahnschrift Condensed" panose="020B0502040204020203" pitchFamily="34" charset="0"/>
              </a:rPr>
              <a:t>Moth</a:t>
            </a:r>
            <a:endParaRPr lang="en-US" sz="6000" dirty="0"/>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800" y="1958181"/>
            <a:ext cx="8077200" cy="4800599"/>
          </a:xfrm>
        </p:spPr>
        <p:txBody>
          <a:bodyPr>
            <a:normAutofit/>
          </a:bodyPr>
          <a:lstStyle/>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What’s interesting about these facts was the breadth of harm Jesus grasped in just one word-moth. </a:t>
            </a:r>
          </a:p>
          <a:p>
            <a:pPr marL="0" indent="0" algn="ctr">
              <a:lnSpc>
                <a:spcPct val="100000"/>
              </a:lnSpc>
              <a:buNone/>
            </a:pPr>
            <a:r>
              <a:rPr lang="en-US" sz="4000" dirty="0">
                <a:solidFill>
                  <a:schemeClr val="tx1"/>
                </a:solidFill>
                <a:effectLst>
                  <a:outerShdw blurRad="38100" dist="38100" dir="2700000" algn="tl">
                    <a:srgbClr val="000000">
                      <a:alpha val="43137"/>
                    </a:srgbClr>
                  </a:outerShdw>
                </a:effectLst>
              </a:rPr>
              <a:t>Even years after Jesus chose the moth to describe destruction, we still understand what He had in mind.</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Free Moth Cliparts, Download Free Moth Cliparts png images, Free ClipArts  on Clipart Library">
            <a:extLst>
              <a:ext uri="{FF2B5EF4-FFF2-40B4-BE49-F238E27FC236}">
                <a16:creationId xmlns:a16="http://schemas.microsoft.com/office/drawing/2014/main" id="{03F21BA4-320E-E68E-C979-D4C7227761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3276600"/>
            <a:ext cx="3048000" cy="156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Rust</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152400" y="1981200"/>
            <a:ext cx="8077200" cy="4701380"/>
          </a:xfrm>
        </p:spPr>
        <p:txBody>
          <a:bodyPr>
            <a:normAutofit/>
          </a:bodyPr>
          <a:lstStyle/>
          <a:p>
            <a:pPr marL="0" indent="0" algn="ctr">
              <a:lnSpc>
                <a:spcPct val="100000"/>
              </a:lnSpc>
              <a:buNone/>
            </a:pPr>
            <a:r>
              <a:rPr lang="en-US" sz="4400" dirty="0">
                <a:solidFill>
                  <a:schemeClr val="tx1"/>
                </a:solidFill>
                <a:effectLst>
                  <a:outerShdw blurRad="38100" dist="38100" dir="2700000" algn="tl">
                    <a:srgbClr val="000000">
                      <a:alpha val="43137"/>
                    </a:srgbClr>
                  </a:outerShdw>
                </a:effectLst>
              </a:rPr>
              <a:t>Jesus also refers to rust. Those living in northern climates are familiar with rust on cars. Car rust can be a problem but isn’t typically thought of in terms of disaster. </a:t>
            </a: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2362200"/>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1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9760EFDD6FA45BA23E24CC9207055" ma:contentTypeVersion="2" ma:contentTypeDescription="Create a new document." ma:contentTypeScope="" ma:versionID="019768ebfb2ee3ab348c26521b3a9603">
  <xsd:schema xmlns:xsd="http://www.w3.org/2001/XMLSchema" xmlns:xs="http://www.w3.org/2001/XMLSchema" xmlns:p="http://schemas.microsoft.com/office/2006/metadata/properties" xmlns:ns3="1dee54c4-3034-4f25-9df9-5f3200a5dba2" targetNamespace="http://schemas.microsoft.com/office/2006/metadata/properties" ma:root="true" ma:fieldsID="7d79350d0b5e2d85a5d71a0535e8ca6f" ns3:_="">
    <xsd:import namespace="1dee54c4-3034-4f25-9df9-5f3200a5dba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e54c4-3034-4f25-9df9-5f3200a5d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0B11F-39C9-4118-930D-783386A27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e54c4-3034-4f25-9df9-5f3200a5d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875456-63B5-4163-862A-C259A1E20A63}">
  <ds:schemaRefs>
    <ds:schemaRef ds:uri="http://schemas.microsoft.com/office/2006/documentManagement/types"/>
    <ds:schemaRef ds:uri="http://purl.org/dc/elements/1.1/"/>
    <ds:schemaRef ds:uri="1dee54c4-3034-4f25-9df9-5f3200a5dba2"/>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4C6508A-F53C-4D8E-A860-5F2FF1BC5B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design presentation (widescreen)</Template>
  <TotalTime>8181</TotalTime>
  <Words>1811</Words>
  <Application>Microsoft Office PowerPoint</Application>
  <PresentationFormat>Widescreen</PresentationFormat>
  <Paragraphs>122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Bahnschrift Condensed</vt:lpstr>
      <vt:lpstr>Franklin Gothic Medium</vt:lpstr>
      <vt:lpstr>Medical Design 16x9</vt:lpstr>
      <vt:lpstr>Where Your Heart Belongs</vt:lpstr>
      <vt:lpstr>Sermon On The Mount</vt:lpstr>
      <vt:lpstr>Sermon On The Mount</vt:lpstr>
      <vt:lpstr>Sermon On The Mount</vt:lpstr>
      <vt:lpstr>PowerPoint Presentation</vt:lpstr>
      <vt:lpstr>Moth</vt:lpstr>
      <vt:lpstr>Moth</vt:lpstr>
      <vt:lpstr>Moth</vt:lpstr>
      <vt:lpstr>Rust</vt:lpstr>
      <vt:lpstr>Rust</vt:lpstr>
      <vt:lpstr>Rust</vt:lpstr>
      <vt:lpstr>Rust</vt:lpstr>
      <vt:lpstr>Rust</vt:lpstr>
      <vt:lpstr>Thieves</vt:lpstr>
      <vt:lpstr>Thieves</vt:lpstr>
      <vt:lpstr>Thieves</vt:lpstr>
      <vt:lpstr>Selfishness</vt:lpstr>
      <vt:lpstr>Selfishness</vt:lpstr>
      <vt:lpstr>What Is Earth Like?</vt:lpstr>
      <vt:lpstr>What Is Earth Like?</vt:lpstr>
      <vt:lpstr>What Is Earth Like?</vt:lpstr>
      <vt:lpstr>What Is Heaven Like?</vt:lpstr>
      <vt:lpstr>What Is Heaven Like?</vt:lpstr>
      <vt:lpstr>What Is Heaven Like?</vt:lpstr>
      <vt:lpstr>What Is Heaven Like?</vt:lpstr>
      <vt:lpstr>What Is Heaven Like?</vt:lpstr>
      <vt:lpstr>What Is Heaven Like?</vt:lpstr>
      <vt:lpstr>Heavenly Treasure</vt:lpstr>
      <vt:lpstr>Heavenly Treasure</vt:lpstr>
      <vt:lpstr>Heavenly Treasure</vt:lpstr>
      <vt:lpstr>Heavenly Treasure</vt:lpstr>
      <vt:lpstr>Heavenly Treasure</vt:lpstr>
      <vt:lpstr>Heavenly Treasure</vt:lpstr>
      <vt:lpstr>Conclusion</vt:lpstr>
      <vt:lpstr>Conclusion</vt:lpstr>
      <vt:lpstr>Conclusion</vt:lpstr>
      <vt:lpstr>Conclusion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Your Heart Belongs</dc:title>
  <dc:creator>SeanLee Kelly</dc:creator>
  <cp:lastModifiedBy>Rudy Salazar</cp:lastModifiedBy>
  <cp:revision>3</cp:revision>
  <dcterms:created xsi:type="dcterms:W3CDTF">2023-06-22T20:40:18Z</dcterms:created>
  <dcterms:modified xsi:type="dcterms:W3CDTF">2023-08-15T16:31:29Z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0x0101006AC9760EFDD6FA45BA23E24CC9207055</vt:lpwstr>
  </property>
</Properties>
</file>