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257" r:id="rId6"/>
    <p:sldId id="276" r:id="rId7"/>
    <p:sldId id="258" r:id="rId8"/>
    <p:sldId id="260" r:id="rId9"/>
    <p:sldId id="259" r:id="rId10"/>
    <p:sldId id="274" r:id="rId11"/>
    <p:sldId id="275" r:id="rId12"/>
    <p:sldId id="268" r:id="rId13"/>
    <p:sldId id="277" r:id="rId14"/>
    <p:sldId id="269" r:id="rId15"/>
    <p:sldId id="272" r:id="rId16"/>
    <p:sldId id="273" r:id="rId17"/>
    <p:sldId id="278" r:id="rId18"/>
    <p:sldId id="279" r:id="rId19"/>
    <p:sldId id="280" r:id="rId20"/>
    <p:sldId id="281" r:id="rId21"/>
    <p:sldId id="282" r:id="rId22"/>
    <p:sldId id="283" r:id="rId23"/>
    <p:sldId id="284" r:id="rId24"/>
    <p:sldId id="285" r:id="rId25"/>
    <p:sldId id="286" r:id="rId26"/>
    <p:sldId id="287" r:id="rId27"/>
    <p:sldId id="288" r:id="rId28"/>
    <p:sldId id="342" r:id="rId29"/>
    <p:sldId id="289" r:id="rId30"/>
    <p:sldId id="290" r:id="rId31"/>
    <p:sldId id="291" r:id="rId32"/>
    <p:sldId id="292" r:id="rId33"/>
    <p:sldId id="293" r:id="rId34"/>
    <p:sldId id="343" r:id="rId35"/>
    <p:sldId id="294" r:id="rId36"/>
    <p:sldId id="295" r:id="rId37"/>
    <p:sldId id="299" r:id="rId38"/>
    <p:sldId id="300" r:id="rId39"/>
    <p:sldId id="30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3" autoAdjust="0"/>
    <p:restoredTop sz="94660"/>
  </p:normalViewPr>
  <p:slideViewPr>
    <p:cSldViewPr snapToGrid="0">
      <p:cViewPr varScale="1">
        <p:scale>
          <a:sx n="151" d="100"/>
          <a:sy n="151" d="100"/>
        </p:scale>
        <p:origin x="3180" y="150"/>
      </p:cViewPr>
      <p:guideLst>
        <p:guide pos="3840"/>
        <p:guide orient="horz" pos="2160"/>
      </p:guideLst>
    </p:cSldViewPr>
  </p:slideViewPr>
  <p:notesTextViewPr>
    <p:cViewPr>
      <p:scale>
        <a:sx n="1" d="1"/>
        <a:sy n="1" d="1"/>
      </p:scale>
      <p:origin x="0" y="0"/>
    </p:cViewPr>
  </p:notesTextViewPr>
  <p:sorterViewPr>
    <p:cViewPr>
      <p:scale>
        <a:sx n="190" d="100"/>
        <a:sy n="19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y Salazar" userId="b71b4463-382f-408b-9a3b-275f2a01179d" providerId="ADAL" clId="{BEF3A0BC-9BCC-4A98-84C7-3A79449E7BC0}"/>
    <pc:docChg chg="custSel modSld">
      <pc:chgData name="Rudy Salazar" userId="b71b4463-382f-408b-9a3b-275f2a01179d" providerId="ADAL" clId="{BEF3A0BC-9BCC-4A98-84C7-3A79449E7BC0}" dt="2023-08-15T16:30:26.724" v="1" actId="478"/>
      <pc:docMkLst>
        <pc:docMk/>
      </pc:docMkLst>
      <pc:sldChg chg="delSp modSp mod">
        <pc:chgData name="Rudy Salazar" userId="b71b4463-382f-408b-9a3b-275f2a01179d" providerId="ADAL" clId="{BEF3A0BC-9BCC-4A98-84C7-3A79449E7BC0}" dt="2023-08-15T16:30:26.724" v="1" actId="478"/>
        <pc:sldMkLst>
          <pc:docMk/>
          <pc:sldMk cId="435141664" sldId="256"/>
        </pc:sldMkLst>
        <pc:spChg chg="del mod">
          <ac:chgData name="Rudy Salazar" userId="b71b4463-382f-408b-9a3b-275f2a01179d" providerId="ADAL" clId="{BEF3A0BC-9BCC-4A98-84C7-3A79449E7BC0}" dt="2023-08-15T16:30:26.724" v="1" actId="478"/>
          <ac:spMkLst>
            <pc:docMk/>
            <pc:sldMk cId="435141664" sldId="25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8/15/2023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8/15/2023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1. George Knight, The Abundant Life Bible Amplifier: Matthew (Boise, Idaho: Pacific Press® Publishing Association, 1994), 77</a:t>
            </a:r>
          </a:p>
          <a:p>
            <a:pPr marL="0" indent="0">
              <a:buNone/>
            </a:pPr>
            <a:r>
              <a:rPr lang="en-US"/>
              <a:t>2. http://en.wikipedia.org/wiki/Moth (accessed June 30, 2012)</a:t>
            </a:r>
          </a:p>
          <a:p>
            <a:pPr marL="0" indent="0">
              <a:buNone/>
            </a:pPr>
            <a:r>
              <a:rPr lang="en-US"/>
              <a:t>3. http://en.wikipedia.org/wiki/Rust (accessed July 28, 2012) </a:t>
            </a:r>
          </a:p>
          <a:p>
            <a:pPr marL="0" indent="0">
              <a:buNone/>
            </a:pPr>
            <a:r>
              <a:rPr lang="en-US"/>
              <a:t>4. Ibid</a:t>
            </a:r>
          </a:p>
          <a:p>
            <a:pPr marL="0" indent="0">
              <a:buNone/>
            </a:pPr>
            <a:r>
              <a:rPr lang="en-US"/>
              <a:t>5. http://en.wikipedia.org/wiki/Silver_Bridge (accessed March 27, 2013). </a:t>
            </a:r>
          </a:p>
          <a:p>
            <a:pPr marL="0" indent="0">
              <a:buNone/>
            </a:pPr>
            <a:r>
              <a:rPr lang="en-US"/>
              <a:t>6. R. T. France, The Gospel of Matthew (Grand Rapids, Mich.: Eerdmans Publishing Co., 2007), 259.</a:t>
            </a:r>
          </a:p>
          <a:p>
            <a:pPr marL="0" indent="0">
              <a:buNone/>
            </a:pPr>
            <a:r>
              <a:rPr lang="en-US"/>
              <a:t>7. Ellen G. White, Christian Service, electronic edition (Silver Spring, Md.: Review and Herald® Publishing Association), 221.3. </a:t>
            </a:r>
          </a:p>
          <a:p>
            <a:pPr marL="0" indent="0">
              <a:buNone/>
            </a:pPr>
            <a:r>
              <a:rPr lang="en-US"/>
              <a:t>8. Ellen G. White, Counsels on Stewardship, electronic edition (Silver Spring, Md.: Review and Herald®), 116, 117. </a:t>
            </a:r>
          </a:p>
          <a:p>
            <a:pPr marL="0" indent="0">
              <a:buNone/>
            </a:pPr>
            <a:r>
              <a:rPr lang="en-US"/>
              <a:t>9. Stanley Hauerwas, Matthew (Grand Rapids, Mich.: Brazos Press, 2007), 81</a:t>
            </a:r>
          </a:p>
        </p:txBody>
      </p:sp>
      <p:sp>
        <p:nvSpPr>
          <p:cNvPr id="4" name="Slide Number Placeholder 3"/>
          <p:cNvSpPr>
            <a:spLocks noGrp="1"/>
          </p:cNvSpPr>
          <p:nvPr>
            <p:ph type="sldNum" sz="quarter" idx="5"/>
          </p:nvPr>
        </p:nvSpPr>
        <p:spPr/>
        <p:txBody>
          <a:bodyPr/>
          <a:lstStyle/>
          <a:p>
            <a:fld id="{9555D449-B875-4B8D-8E66-224D27E54C9A}" type="slidenum">
              <a:rPr lang="en-US" smtClean="0"/>
              <a:t>36</a:t>
            </a:fld>
            <a:endParaRPr lang="en-US"/>
          </a:p>
        </p:txBody>
      </p:sp>
    </p:spTree>
    <p:extLst>
      <p:ext uri="{BB962C8B-B14F-4D97-AF65-F5344CB8AC3E}">
        <p14:creationId xmlns:p14="http://schemas.microsoft.com/office/powerpoint/2010/main" val="3550114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8/15/2023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8/15/2023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8/15/2023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8/15/2023</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8/15/2023</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8/15/2023</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8/15/2023</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8/15/2023</a:t>
            </a:fld>
            <a:endParaRPr lang="en-US"/>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tile tx="-121920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7" y="2449910"/>
            <a:ext cx="4402975" cy="1500980"/>
          </a:xfrm>
        </p:spPr>
        <p:txBody>
          <a:bodyPr>
            <a:normAutofit fontScale="90000"/>
          </a:bodyPr>
          <a:lstStyle/>
          <a:p>
            <a:pPr algn="ctr"/>
            <a:r>
              <a:rPr lang="en-US" dirty="0">
                <a:solidFill>
                  <a:schemeClr val="tx1"/>
                </a:solidFill>
                <a:latin typeface="Bahnschrift Condensed" panose="020B0502040204020203" pitchFamily="34" charset="0"/>
                <a:cs typeface="Aharoni" panose="020F0502020204030204" pitchFamily="2" charset="-79"/>
              </a:rPr>
              <a:t>¿</a:t>
            </a:r>
            <a:r>
              <a:rPr lang="en-US" dirty="0" err="1">
                <a:solidFill>
                  <a:schemeClr val="tx1"/>
                </a:solidFill>
                <a:latin typeface="Bahnschrift Condensed" panose="020B0502040204020203" pitchFamily="34" charset="0"/>
                <a:cs typeface="Aharoni" panose="020F0502020204030204" pitchFamily="2" charset="-79"/>
              </a:rPr>
              <a:t>Donde</a:t>
            </a:r>
            <a:r>
              <a:rPr lang="en-US" dirty="0">
                <a:solidFill>
                  <a:schemeClr val="tx1"/>
                </a:solidFill>
                <a:latin typeface="Bahnschrift Condensed" panose="020B0502040204020203" pitchFamily="34" charset="0"/>
                <a:cs typeface="Aharoni" panose="020F0502020204030204" pitchFamily="2" charset="-79"/>
              </a:rPr>
              <a:t> </a:t>
            </a:r>
            <a:r>
              <a:rPr lang="en-US" dirty="0" err="1">
                <a:solidFill>
                  <a:schemeClr val="tx1"/>
                </a:solidFill>
                <a:latin typeface="Bahnschrift Condensed" panose="020B0502040204020203" pitchFamily="34" charset="0"/>
                <a:cs typeface="Aharoni" panose="020F0502020204030204" pitchFamily="2" charset="-79"/>
              </a:rPr>
              <a:t>Pertenece</a:t>
            </a:r>
            <a:r>
              <a:rPr lang="en-US" dirty="0">
                <a:solidFill>
                  <a:schemeClr val="tx1"/>
                </a:solidFill>
                <a:latin typeface="Bahnschrift Condensed" panose="020B0502040204020203" pitchFamily="34" charset="0"/>
                <a:cs typeface="Aharoni" panose="020F0502020204030204" pitchFamily="2" charset="-79"/>
              </a:rPr>
              <a:t> </a:t>
            </a:r>
            <a:r>
              <a:rPr lang="en-US" dirty="0" err="1">
                <a:solidFill>
                  <a:schemeClr val="tx1"/>
                </a:solidFill>
                <a:latin typeface="Bahnschrift Condensed" panose="020B0502040204020203" pitchFamily="34" charset="0"/>
                <a:cs typeface="Aharoni" panose="020F0502020204030204" pitchFamily="2" charset="-79"/>
              </a:rPr>
              <a:t>tu</a:t>
            </a:r>
            <a:r>
              <a:rPr lang="en-US" dirty="0">
                <a:solidFill>
                  <a:schemeClr val="tx1"/>
                </a:solidFill>
                <a:latin typeface="Bahnschrift Condensed" panose="020B0502040204020203" pitchFamily="34" charset="0"/>
                <a:cs typeface="Aharoni" panose="020F0502020204030204" pitchFamily="2" charset="-79"/>
              </a:rPr>
              <a:t> Corazón?
</a:t>
            </a:r>
          </a:p>
        </p:txBody>
      </p:sp>
      <p:pic>
        <p:nvPicPr>
          <p:cNvPr id="1026" name="Picture 2" descr="Logo – Identity Guideline System">
            <a:extLst>
              <a:ext uri="{FF2B5EF4-FFF2-40B4-BE49-F238E27FC236}">
                <a16:creationId xmlns:a16="http://schemas.microsoft.com/office/drawing/2014/main" id="{9C9680D8-E35F-10C5-2ADC-E76AC07D86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6" y="6324600"/>
            <a:ext cx="457203" cy="45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220"/>
            <a:ext cx="10058400" cy="1952864"/>
          </a:xfrm>
        </p:spPr>
        <p:txBody>
          <a:bodyPr>
            <a:normAutofit/>
          </a:bodyPr>
          <a:lstStyle/>
          <a:p>
            <a:pPr algn="ctr"/>
            <a:r>
              <a:rPr lang="es-ES" sz="6000" dirty="0">
                <a:effectLst>
                  <a:outerShdw blurRad="38100" dist="38100" dir="2700000" algn="tl">
                    <a:srgbClr val="000000">
                      <a:alpha val="43137"/>
                    </a:srgbClr>
                  </a:outerShdw>
                </a:effectLst>
              </a:rPr>
              <a:t>Óxido </a:t>
            </a:r>
            <a:r>
              <a:rPr lang="en-US" sz="6000" dirty="0"/>
              <a:t>
</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4799" y="1701209"/>
            <a:ext cx="7786578" cy="5057571"/>
          </a:xfrm>
        </p:spPr>
        <p:txBody>
          <a:bodyPr>
            <a:normAutofit fontScale="92500" lnSpcReduction="20000"/>
          </a:bodyPr>
          <a:lstStyle/>
          <a:p>
            <a:pPr marL="0" indent="0" algn="ctr">
              <a:lnSpc>
                <a:spcPct val="110000"/>
              </a:lnSpc>
              <a:buNone/>
            </a:pPr>
            <a:r>
              <a:rPr lang="es-ES" sz="3900" dirty="0">
                <a:solidFill>
                  <a:schemeClr val="tx1"/>
                </a:solidFill>
                <a:effectLst>
                  <a:outerShdw blurRad="38100" dist="38100" dir="2700000" algn="tl">
                    <a:srgbClr val="000000">
                      <a:alpha val="43137"/>
                    </a:srgbClr>
                  </a:outerShdw>
                </a:effectLst>
              </a:rPr>
              <a:t>Sin embargo, el óxido tiene el potencial de crear un gran peligro, por ejemplo:
La historia del colapso del puente del río </a:t>
            </a:r>
            <a:r>
              <a:rPr lang="es-ES" sz="3900" dirty="0" err="1">
                <a:solidFill>
                  <a:schemeClr val="tx1"/>
                </a:solidFill>
                <a:effectLst>
                  <a:outerShdw blurRad="38100" dist="38100" dir="2700000" algn="tl">
                    <a:srgbClr val="000000">
                      <a:alpha val="43137"/>
                    </a:srgbClr>
                  </a:outerShdw>
                </a:effectLst>
              </a:rPr>
              <a:t>Mianus</a:t>
            </a:r>
            <a:r>
              <a:rPr lang="es-ES" sz="3900" dirty="0">
                <a:solidFill>
                  <a:schemeClr val="tx1"/>
                </a:solidFill>
                <a:effectLst>
                  <a:outerShdw blurRad="38100" dist="38100" dir="2700000" algn="tl">
                    <a:srgbClr val="000000">
                      <a:alpha val="43137"/>
                    </a:srgbClr>
                  </a:outerShdw>
                </a:effectLst>
              </a:rPr>
              <a:t> en Connecticut. El 28 de junio de 1983, el puente falló cuando los cojinetes se oxidaron internamente y empujaron una esquina de la losa de la carretera que era su soporte. </a:t>
            </a:r>
            <a:endParaRPr lang="en-US"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170" name="Picture 2" descr="rust scrap png - Clip Art Library">
            <a:extLst>
              <a:ext uri="{FF2B5EF4-FFF2-40B4-BE49-F238E27FC236}">
                <a16:creationId xmlns:a16="http://schemas.microsoft.com/office/drawing/2014/main" id="{3E7F01DD-568F-94C6-ED3C-6A71F98F61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7354186" y="2372833"/>
            <a:ext cx="5160348" cy="36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0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3763"/>
            <a:ext cx="10058400" cy="1986544"/>
          </a:xfrm>
        </p:spPr>
        <p:txBody>
          <a:bodyPr>
            <a:normAutofit/>
          </a:bodyPr>
          <a:lstStyle/>
          <a:p>
            <a:pPr algn="ctr"/>
            <a:r>
              <a:rPr lang="es-ES" sz="6000" dirty="0">
                <a:effectLst>
                  <a:outerShdw blurRad="38100" dist="38100" dir="2700000" algn="tl">
                    <a:srgbClr val="000000">
                      <a:alpha val="43137"/>
                    </a:srgbClr>
                  </a:outerShdw>
                </a:effectLst>
              </a:rPr>
              <a:t>Óxido </a:t>
            </a:r>
            <a:r>
              <a:rPr lang="en-US" sz="6000" dirty="0"/>
              <a:t>
</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4799" y="1786271"/>
            <a:ext cx="7712149" cy="4972510"/>
          </a:xfrm>
        </p:spPr>
        <p:txBody>
          <a:bodyPr>
            <a:normAutofit lnSpcReduction="10000"/>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rPr>
              <a:t>Otro ejemplo:
El desastre del Puente de Plata de 1967 en Virginia Occidental, cuando un puente colgante de acero se derrumbó en menos de un minuto. Cuarenta y seis personas perdieron la vida debido a un defecto en un solo enlace. Después del desastre, el Puente de Plata a veces se refería como “el monstruo de la muerte".</a:t>
            </a:r>
            <a:endParaRPr lang="en-US" sz="32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170" name="Picture 2" descr="rust scrap png - Clip Art Library">
            <a:extLst>
              <a:ext uri="{FF2B5EF4-FFF2-40B4-BE49-F238E27FC236}">
                <a16:creationId xmlns:a16="http://schemas.microsoft.com/office/drawing/2014/main" id="{3E7F01DD-568F-94C6-ED3C-6A71F98F61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7162800" y="2362200"/>
            <a:ext cx="5160348" cy="36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9059"/>
            <a:ext cx="10058400" cy="1325563"/>
          </a:xfrm>
        </p:spPr>
        <p:txBody>
          <a:bodyPr>
            <a:normAutofit/>
          </a:bodyPr>
          <a:lstStyle/>
          <a:p>
            <a:pPr algn="ctr"/>
            <a:r>
              <a:rPr lang="en-US" sz="6000" b="1" dirty="0">
                <a:effectLst>
                  <a:outerShdw blurRad="38100" dist="38100" dir="2700000" algn="tl">
                    <a:srgbClr val="000000">
                      <a:alpha val="43137"/>
                    </a:srgbClr>
                  </a:outerShdw>
                </a:effectLst>
              </a:rPr>
              <a:t>Ladrones</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461962" y="1905000"/>
            <a:ext cx="7894638" cy="4552953"/>
          </a:xfrm>
        </p:spPr>
        <p:txBody>
          <a:bodyPr>
            <a:normAutofit fontScale="92500"/>
          </a:bodyPr>
          <a:lstStyle/>
          <a:p>
            <a:pPr marL="0" indent="0" algn="ctr">
              <a:lnSpc>
                <a:spcPct val="100000"/>
              </a:lnSpc>
              <a:buNone/>
            </a:pPr>
            <a:r>
              <a:rPr lang="es-ES" sz="3600" dirty="0">
                <a:solidFill>
                  <a:schemeClr val="tx1"/>
                </a:solidFill>
                <a:effectLst>
                  <a:outerShdw blurRad="38100" dist="38100" dir="2700000" algn="tl">
                    <a:srgbClr val="000000">
                      <a:alpha val="43137"/>
                    </a:srgbClr>
                  </a:outerShdw>
                </a:effectLst>
              </a:rPr>
              <a:t>Un ladrón es una persona que roba la propiedad de otra persona, especialmente sigilosamente o en secreto.
 Aunque condenado en la Biblia y prohibido por la ley, robar ha infestado nuestro mundo con mucha pérdida y dolor, generando una atmósfera de inseguridad y ansiedad. </a:t>
            </a:r>
            <a:endParaRPr lang="en-US" sz="36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8194" name="Picture 2">
            <a:extLst>
              <a:ext uri="{FF2B5EF4-FFF2-40B4-BE49-F238E27FC236}">
                <a16:creationId xmlns:a16="http://schemas.microsoft.com/office/drawing/2014/main" id="{EFDE0838-5C9E-19D5-1D4F-07AA83755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250" y="2330450"/>
            <a:ext cx="3395662" cy="342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61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44513"/>
            <a:ext cx="10058400" cy="1325563"/>
          </a:xfrm>
        </p:spPr>
        <p:txBody>
          <a:bodyPr>
            <a:normAutofit fontScale="90000"/>
          </a:bodyPr>
          <a:lstStyle/>
          <a:p>
            <a:pPr algn="ctr"/>
            <a:r>
              <a:rPr lang="en-US" sz="6000" dirty="0"/>
              <a:t>Ladrones
</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609600" y="1816100"/>
            <a:ext cx="6692900" cy="3898900"/>
          </a:xfrm>
        </p:spPr>
        <p:txBody>
          <a:bodyPr>
            <a:normAutofit/>
          </a:bodyPr>
          <a:lstStyle/>
          <a:p>
            <a:pPr marL="0" indent="0" algn="ctr">
              <a:lnSpc>
                <a:spcPct val="110000"/>
              </a:lnSpc>
              <a:buNone/>
            </a:pPr>
            <a:r>
              <a:rPr lang="es-ES" sz="3600" dirty="0">
                <a:solidFill>
                  <a:schemeClr val="tx1"/>
                </a:solidFill>
                <a:effectLst>
                  <a:outerShdw blurRad="38100" dist="38100" dir="2700000" algn="tl">
                    <a:srgbClr val="000000">
                      <a:alpha val="43137"/>
                    </a:srgbClr>
                  </a:outerShdw>
                </a:effectLst>
              </a:rPr>
              <a:t>El robo se lleva a cabo de diferentes maneras, en varios niveles y con una amplia gama de objetivos. Los individuos, las organizaciones, los gobiernos y las naciones pueden robar. </a:t>
            </a:r>
            <a:endParaRPr lang="en-US" sz="36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8194" name="Picture 2">
            <a:extLst>
              <a:ext uri="{FF2B5EF4-FFF2-40B4-BE49-F238E27FC236}">
                <a16:creationId xmlns:a16="http://schemas.microsoft.com/office/drawing/2014/main" id="{EFDE0838-5C9E-19D5-1D4F-07AA83755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437998"/>
            <a:ext cx="3395662" cy="342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1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0058400" cy="1325563"/>
          </a:xfrm>
        </p:spPr>
        <p:txBody>
          <a:bodyPr>
            <a:normAutofit/>
          </a:bodyPr>
          <a:lstStyle/>
          <a:p>
            <a:pPr algn="ctr"/>
            <a:r>
              <a:rPr lang="en-US" sz="6000" b="1" dirty="0">
                <a:effectLst>
                  <a:outerShdw blurRad="38100" dist="38100" dir="2700000" algn="tl">
                    <a:srgbClr val="000000">
                      <a:alpha val="43137"/>
                    </a:srgbClr>
                  </a:outerShdw>
                </a:effectLst>
              </a:rPr>
              <a:t>Ladrones</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609600" y="1752600"/>
            <a:ext cx="7435850" cy="4800600"/>
          </a:xfrm>
        </p:spPr>
        <p:txBody>
          <a:bodyPr>
            <a:normAutofit lnSpcReduction="10000"/>
          </a:bodyPr>
          <a:lstStyle/>
          <a:p>
            <a:pPr marL="0" indent="0" algn="ctr">
              <a:lnSpc>
                <a:spcPct val="100000"/>
              </a:lnSpc>
              <a:buNone/>
            </a:pPr>
            <a:r>
              <a:rPr lang="es-ES" sz="3200" u="sng" dirty="0">
                <a:solidFill>
                  <a:schemeClr val="tx1"/>
                </a:solidFill>
                <a:effectLst>
                  <a:outerShdw blurRad="38100" dist="38100" dir="2700000" algn="tl">
                    <a:srgbClr val="000000">
                      <a:alpha val="43137"/>
                    </a:srgbClr>
                  </a:outerShdw>
                </a:effectLst>
              </a:rPr>
              <a:t>¿Qué se puede robar?
Bienes materiales y propiedad intelectual
Identidad
El Cónyuge de Otro (Adulterio)
Tiempo y esfuerzo
Talento
El presente y el futuro de otra persona</a:t>
            </a:r>
            <a:endParaRPr lang="en-US" sz="32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8194" name="Picture 2">
            <a:extLst>
              <a:ext uri="{FF2B5EF4-FFF2-40B4-BE49-F238E27FC236}">
                <a16:creationId xmlns:a16="http://schemas.microsoft.com/office/drawing/2014/main" id="{EFDE0838-5C9E-19D5-1D4F-07AA83755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2438400"/>
            <a:ext cx="3395662" cy="342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8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5271"/>
            <a:ext cx="10058400" cy="1325563"/>
          </a:xfrm>
        </p:spPr>
        <p:txBody>
          <a:bodyPr>
            <a:normAutofit/>
          </a:bodyPr>
          <a:lstStyle/>
          <a:p>
            <a:pPr algn="ctr"/>
            <a:r>
              <a:rPr lang="en-US" sz="6000" b="1" dirty="0" err="1">
                <a:effectLst>
                  <a:outerShdw blurRad="38100" dist="38100" dir="2700000" algn="tl">
                    <a:srgbClr val="000000">
                      <a:alpha val="43137"/>
                    </a:srgbClr>
                  </a:outerShdw>
                </a:effectLst>
              </a:rPr>
              <a:t>Egoísmo</a:t>
            </a:r>
            <a:endParaRPr lang="en-US" sz="6000" b="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49852" y="1727201"/>
            <a:ext cx="7986098" cy="5130800"/>
          </a:xfrm>
        </p:spPr>
        <p:txBody>
          <a:bodyPr>
            <a:normAutofit fontScale="55000" lnSpcReduction="20000"/>
          </a:bodyPr>
          <a:lstStyle/>
          <a:p>
            <a:pPr marL="0" indent="0" algn="ctr">
              <a:lnSpc>
                <a:spcPct val="120000"/>
              </a:lnSpc>
              <a:buNone/>
            </a:pPr>
            <a:r>
              <a:rPr lang="es-ES" sz="5900" dirty="0">
                <a:solidFill>
                  <a:schemeClr val="tx1"/>
                </a:solidFill>
                <a:effectLst>
                  <a:outerShdw blurRad="38100" dist="38100" dir="2700000" algn="tl">
                    <a:srgbClr val="000000">
                      <a:alpha val="43137"/>
                    </a:srgbClr>
                  </a:outerShdw>
                </a:effectLst>
              </a:rPr>
              <a:t>En una palabra, el único concepto que Jesús eligió para ilustrar la decadencia humana, es amplio y fácil de entender. 
La palabra describe la condición de toda la raza humana: </a:t>
            </a:r>
          </a:p>
          <a:p>
            <a:pPr marL="0" indent="0" algn="ctr">
              <a:lnSpc>
                <a:spcPct val="120000"/>
              </a:lnSpc>
              <a:buNone/>
            </a:pPr>
            <a:r>
              <a:rPr lang="es-ES" sz="5900" b="1" dirty="0">
                <a:solidFill>
                  <a:schemeClr val="tx1"/>
                </a:solidFill>
                <a:effectLst>
                  <a:outerShdw blurRad="38100" dist="38100" dir="2700000" algn="tl">
                    <a:srgbClr val="000000">
                      <a:alpha val="43137"/>
                    </a:srgbClr>
                  </a:outerShdw>
                </a:effectLst>
              </a:rPr>
              <a:t>EGOÍSMO. </a:t>
            </a:r>
          </a:p>
          <a:p>
            <a:pPr marL="0" indent="0" algn="ctr">
              <a:lnSpc>
                <a:spcPct val="120000"/>
              </a:lnSpc>
              <a:buNone/>
            </a:pPr>
            <a:r>
              <a:rPr lang="es-ES" sz="5900" dirty="0">
                <a:solidFill>
                  <a:schemeClr val="tx1"/>
                </a:solidFill>
                <a:effectLst>
                  <a:outerShdw blurRad="38100" dist="38100" dir="2700000" algn="tl">
                    <a:srgbClr val="000000">
                      <a:alpha val="43137"/>
                    </a:srgbClr>
                  </a:outerShdw>
                </a:effectLst>
              </a:rPr>
              <a:t>El egoísmo es lo que está en el fundamento del pecado.</a:t>
            </a:r>
            <a:r>
              <a:rPr lang="es-ES" dirty="0"/>
              <a:t>
</a:t>
            </a:r>
            <a:endParaRPr lang="en-US" b="1" u="sng"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Why You Should Stop Being Stingy With Your Selfishness">
            <a:extLst>
              <a:ext uri="{FF2B5EF4-FFF2-40B4-BE49-F238E27FC236}">
                <a16:creationId xmlns:a16="http://schemas.microsoft.com/office/drawing/2014/main" id="{7D0FB0A6-221A-B293-AC70-EFC4390D47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5148" y="2971800"/>
            <a:ext cx="3937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9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3111"/>
            <a:ext cx="10058400" cy="1325563"/>
          </a:xfrm>
        </p:spPr>
        <p:txBody>
          <a:bodyPr>
            <a:normAutofit/>
          </a:bodyPr>
          <a:lstStyle/>
          <a:p>
            <a:pPr algn="ctr"/>
            <a:r>
              <a:rPr lang="en-US" sz="6000" b="1" dirty="0" err="1">
                <a:effectLst>
                  <a:outerShdw blurRad="38100" dist="38100" dir="2700000" algn="tl">
                    <a:srgbClr val="000000">
                      <a:alpha val="43137"/>
                    </a:srgbClr>
                  </a:outerShdw>
                </a:effectLst>
              </a:rPr>
              <a:t>Egoísmo</a:t>
            </a:r>
            <a:endParaRPr lang="en-US" sz="6000" b="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1425" y="1634330"/>
            <a:ext cx="7246826" cy="5128420"/>
          </a:xfrm>
        </p:spPr>
        <p:txBody>
          <a:bodyPr>
            <a:normAutofit lnSpcReduction="10000"/>
          </a:bodyPr>
          <a:lstStyle/>
          <a:p>
            <a:pPr marL="0" indent="0" algn="ctr">
              <a:lnSpc>
                <a:spcPct val="120000"/>
              </a:lnSpc>
              <a:buNone/>
            </a:pPr>
            <a:r>
              <a:rPr lang="es-ES" sz="3200" dirty="0">
                <a:solidFill>
                  <a:schemeClr val="tx1"/>
                </a:solidFill>
                <a:effectLst>
                  <a:outerShdw blurRad="38100" dist="38100" dir="2700000" algn="tl">
                    <a:srgbClr val="000000">
                      <a:alpha val="43137"/>
                    </a:srgbClr>
                  </a:outerShdw>
                </a:effectLst>
              </a:rPr>
              <a:t>Lucifer quería robar el trono de Dios. Eva y Adán robaron la inocencia del otro, robaron a todos sus descendientes la presencia de Dios y la paz de un corazón sin pecado. 
El egoísmo ha marcado e impulsado el curso de los seres humanos que están destinados a la decadencia y, finalmente, a la destrucción completa.</a:t>
            </a:r>
            <a:endParaRPr lang="en-US" sz="2800" b="1" u="sng"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1026" name="Picture 2" descr="Why You Should Stop Being Stingy With Your Selfishness">
            <a:extLst>
              <a:ext uri="{FF2B5EF4-FFF2-40B4-BE49-F238E27FC236}">
                <a16:creationId xmlns:a16="http://schemas.microsoft.com/office/drawing/2014/main" id="{F6CDD3C1-C310-BA5A-D027-4EF580AAB0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5148" y="2971800"/>
            <a:ext cx="3937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1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44513"/>
            <a:ext cx="10058400" cy="1325563"/>
          </a:xfrm>
        </p:spPr>
        <p:txBody>
          <a:bodyPr>
            <a:normAutofit/>
          </a:bodyPr>
          <a:lstStyle/>
          <a:p>
            <a:pPr algn="ctr"/>
            <a:r>
              <a:rPr lang="en-US" sz="6000" b="1" dirty="0">
                <a:effectLst>
                  <a:outerShdw blurRad="38100" dist="38100" dir="2700000" algn="tl">
                    <a:srgbClr val="000000">
                      <a:alpha val="43137"/>
                    </a:srgbClr>
                  </a:outerShdw>
                </a:effectLst>
              </a:rPr>
              <a:t>¿</a:t>
            </a:r>
            <a:r>
              <a:rPr lang="en-US" sz="6000" b="1" dirty="0" err="1">
                <a:effectLst>
                  <a:outerShdw blurRad="38100" dist="38100" dir="2700000" algn="tl">
                    <a:srgbClr val="000000">
                      <a:alpha val="43137"/>
                    </a:srgbClr>
                  </a:outerShdw>
                </a:effectLst>
              </a:rPr>
              <a:t>Cómo</a:t>
            </a:r>
            <a:r>
              <a:rPr lang="en-US" sz="6000" b="1" dirty="0">
                <a:effectLst>
                  <a:outerShdw blurRad="38100" dist="38100" dir="2700000" algn="tl">
                    <a:srgbClr val="000000">
                      <a:alpha val="43137"/>
                    </a:srgbClr>
                  </a:outerShdw>
                </a:effectLst>
              </a:rPr>
              <a:t> es la Tierra?</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28600" y="1752600"/>
            <a:ext cx="8832850" cy="4972050"/>
          </a:xfrm>
        </p:spPr>
        <p:txBody>
          <a:bodyPr>
            <a:normAutofit fontScale="92500" lnSpcReduction="10000"/>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rPr>
              <a:t>Las palabras de Jesús son ricas en contenido y significado. Son un resumen cuidadosamente elaborado de todo el mal en la tierra. El mal natural y moral son términos que generalmente describen dos tipos de mal. 
El mal natural se refiere al mal en el mundo material y animal no causado por los seres humanos.
 El mal moral describe el mal causado por los humanos. </a:t>
            </a:r>
            <a:endParaRPr lang="en-US" sz="3600" b="1" u="sng"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8">
            <a:extLst>
              <a:ext uri="{FF2B5EF4-FFF2-40B4-BE49-F238E27FC236}">
                <a16:creationId xmlns:a16="http://schemas.microsoft.com/office/drawing/2014/main" id="{CF290855-0832-6ABA-454E-2A796668D7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3954" y="2209800"/>
            <a:ext cx="3218046" cy="321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9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9543"/>
            <a:ext cx="10058400" cy="1325563"/>
          </a:xfrm>
        </p:spPr>
        <p:txBody>
          <a:bodyPr>
            <a:normAutofit/>
          </a:bodyPr>
          <a:lstStyle/>
          <a:p>
            <a:pPr algn="ctr"/>
            <a:r>
              <a:rPr lang="en-US" sz="6000" b="1" dirty="0">
                <a:effectLst>
                  <a:outerShdw blurRad="38100" dist="38100" dir="2700000" algn="tl">
                    <a:srgbClr val="000000">
                      <a:alpha val="43137"/>
                    </a:srgbClr>
                  </a:outerShdw>
                </a:effectLst>
              </a:rPr>
              <a:t>¿</a:t>
            </a:r>
            <a:r>
              <a:rPr lang="en-US" sz="6000" b="1" dirty="0" err="1">
                <a:effectLst>
                  <a:outerShdw blurRad="38100" dist="38100" dir="2700000" algn="tl">
                    <a:srgbClr val="000000">
                      <a:alpha val="43137"/>
                    </a:srgbClr>
                  </a:outerShdw>
                </a:effectLst>
              </a:rPr>
              <a:t>Cómo</a:t>
            </a:r>
            <a:r>
              <a:rPr lang="en-US" sz="6000" b="1" dirty="0">
                <a:effectLst>
                  <a:outerShdw blurRad="38100" dist="38100" dir="2700000" algn="tl">
                    <a:srgbClr val="000000">
                      <a:alpha val="43137"/>
                    </a:srgbClr>
                  </a:outerShdw>
                </a:effectLst>
              </a:rPr>
              <a:t> es La Tierra?</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28600" y="1752599"/>
            <a:ext cx="7465194" cy="4947961"/>
          </a:xfrm>
        </p:spPr>
        <p:txBody>
          <a:bodyPr>
            <a:normAutofit fontScale="92500"/>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rPr>
              <a:t>En Mateo 6:19, 20, Jesús abarca la realidad de todo mal a través de tres palabras que representan los tres tipos de mal en la tierra: 
Polilla: representa el mal natural animal 
</a:t>
            </a:r>
            <a:r>
              <a:rPr lang="es-ES" sz="3200" dirty="0" err="1">
                <a:solidFill>
                  <a:schemeClr val="tx1"/>
                </a:solidFill>
                <a:effectLst>
                  <a:outerShdw blurRad="38100" dist="38100" dir="2700000" algn="tl">
                    <a:srgbClr val="000000">
                      <a:alpha val="43137"/>
                    </a:srgbClr>
                  </a:outerShdw>
                </a:effectLst>
              </a:rPr>
              <a:t>Roxido</a:t>
            </a:r>
            <a:r>
              <a:rPr lang="es-ES" sz="3200" dirty="0">
                <a:solidFill>
                  <a:schemeClr val="tx1"/>
                </a:solidFill>
                <a:effectLst>
                  <a:outerShdw blurRad="38100" dist="38100" dir="2700000" algn="tl">
                    <a:srgbClr val="000000">
                      <a:alpha val="43137"/>
                    </a:srgbClr>
                  </a:outerShdw>
                </a:effectLst>
              </a:rPr>
              <a:t>: representa el mal natural material 
Ladrones: representando el mal moral humano</a:t>
            </a:r>
            <a:endParaRPr lang="en-US" sz="4000" b="1" u="sng"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Free Moth Cliparts, Download Free Moth Cliparts png images, Free ClipArts  on Clipart Library">
            <a:extLst>
              <a:ext uri="{FF2B5EF4-FFF2-40B4-BE49-F238E27FC236}">
                <a16:creationId xmlns:a16="http://schemas.microsoft.com/office/drawing/2014/main" id="{48708F44-DC61-CBDA-DADC-B266CCC26B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3794" y="1921919"/>
            <a:ext cx="2313393" cy="1187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F245472-735D-FEF6-9B10-B26FFEFE9A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9813" y="4572000"/>
            <a:ext cx="2107374" cy="2128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ust scrap png - Clip Art Library">
            <a:extLst>
              <a:ext uri="{FF2B5EF4-FFF2-40B4-BE49-F238E27FC236}">
                <a16:creationId xmlns:a16="http://schemas.microsoft.com/office/drawing/2014/main" id="{E135A3F2-C05D-77C7-886A-F1E3FCFF020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9652413" y="3140053"/>
            <a:ext cx="2590800" cy="182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44513"/>
            <a:ext cx="10058400" cy="1325563"/>
          </a:xfrm>
        </p:spPr>
        <p:txBody>
          <a:bodyPr>
            <a:normAutofit/>
          </a:bodyPr>
          <a:lstStyle/>
          <a:p>
            <a:pPr algn="ctr"/>
            <a:r>
              <a:rPr lang="en-US" sz="6000" b="1" dirty="0">
                <a:effectLst>
                  <a:outerShdw blurRad="38100" dist="38100" dir="2700000" algn="tl">
                    <a:srgbClr val="000000">
                      <a:alpha val="43137"/>
                    </a:srgbClr>
                  </a:outerShdw>
                </a:effectLst>
              </a:rPr>
              <a:t>¿</a:t>
            </a:r>
            <a:r>
              <a:rPr lang="en-US" sz="6000" b="1" dirty="0" err="1">
                <a:effectLst>
                  <a:outerShdw blurRad="38100" dist="38100" dir="2700000" algn="tl">
                    <a:srgbClr val="000000">
                      <a:alpha val="43137"/>
                    </a:srgbClr>
                  </a:outerShdw>
                </a:effectLst>
              </a:rPr>
              <a:t>Cómo</a:t>
            </a:r>
            <a:r>
              <a:rPr lang="en-US" sz="6000" b="1" dirty="0">
                <a:effectLst>
                  <a:outerShdw blurRad="38100" dist="38100" dir="2700000" algn="tl">
                    <a:srgbClr val="000000">
                      <a:alpha val="43137"/>
                    </a:srgbClr>
                  </a:outerShdw>
                </a:effectLst>
              </a:rPr>
              <a:t> es la Tierra?</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127000" y="1515644"/>
            <a:ext cx="9455150" cy="5183605"/>
          </a:xfrm>
        </p:spPr>
        <p:txBody>
          <a:bodyPr>
            <a:noAutofit/>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rPr>
              <a:t>En tres palabras, Jesús resume claramente la condición de nuestro planeta con todo lo que contiene e ilustra el centro de su enseñanza: la vida terrenal está marcada por la inestabilidad, las inseguridades y saturada con el dolor de la pérdida y la separación. 
Sin embargo, este pasaje revela no solo la decadencia característica de nuestro planeta caído, sino también una solución. </a:t>
            </a:r>
            <a:endParaRPr lang="en-US" sz="3200" b="1" u="sng"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8">
            <a:extLst>
              <a:ext uri="{FF2B5EF4-FFF2-40B4-BE49-F238E27FC236}">
                <a16:creationId xmlns:a16="http://schemas.microsoft.com/office/drawing/2014/main" id="{3C50532B-4C08-AABC-7A28-2D8F98B34F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1300" y="3552787"/>
            <a:ext cx="3060700" cy="306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1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9059"/>
            <a:ext cx="10058400" cy="1551639"/>
          </a:xfrm>
        </p:spPr>
        <p:txBody>
          <a:bodyPr>
            <a:normAutofit fontScale="90000"/>
          </a:bodyPr>
          <a:lstStyle/>
          <a:p>
            <a:pPr algn="ctr"/>
            <a:r>
              <a:rPr lang="en-US" sz="6000" dirty="0" err="1">
                <a:effectLst>
                  <a:outerShdw blurRad="38100" dist="38100" dir="2700000" algn="tl">
                    <a:srgbClr val="000000">
                      <a:alpha val="43137"/>
                    </a:srgbClr>
                  </a:outerShdw>
                </a:effectLst>
                <a:latin typeface="Bahnschrift Condensed" panose="020B0502040204020203" pitchFamily="34" charset="0"/>
              </a:rPr>
              <a:t>Sermón</a:t>
            </a:r>
            <a:r>
              <a:rPr lang="en-US" sz="6000" dirty="0">
                <a:effectLst>
                  <a:outerShdw blurRad="38100" dist="38100" dir="2700000" algn="tl">
                    <a:srgbClr val="000000">
                      <a:alpha val="43137"/>
                    </a:srgbClr>
                  </a:outerShdw>
                </a:effectLst>
                <a:latin typeface="Bahnschrift Condensed" panose="020B0502040204020203" pitchFamily="34" charset="0"/>
              </a:rPr>
              <a:t> del Monte</a:t>
            </a:r>
            <a:r>
              <a:rPr lang="en-US" sz="6000" dirty="0">
                <a:latin typeface="Bahnschrift Condensed" panose="020B0502040204020203" pitchFamily="34" charset="0"/>
              </a:rPr>
              <a:t>
</a:t>
            </a:r>
          </a:p>
        </p:txBody>
      </p:sp>
      <p:sp>
        <p:nvSpPr>
          <p:cNvPr id="3" name="Content Placeholder 2"/>
          <p:cNvSpPr>
            <a:spLocks noGrp="1"/>
          </p:cNvSpPr>
          <p:nvPr>
            <p:ph idx="1"/>
          </p:nvPr>
        </p:nvSpPr>
        <p:spPr>
          <a:xfrm>
            <a:off x="265814" y="2081999"/>
            <a:ext cx="6744586" cy="4031722"/>
          </a:xfrm>
        </p:spPr>
        <p:txBody>
          <a:bodyPr>
            <a:normAutofit fontScale="77500" lnSpcReduction="20000"/>
          </a:bodyPr>
          <a:lstStyle/>
          <a:p>
            <a:pPr marL="0" indent="0" algn="ctr">
              <a:lnSpc>
                <a:spcPct val="150000"/>
              </a:lnSpc>
              <a:buNone/>
            </a:pPr>
            <a:r>
              <a:rPr lang="es-ES" sz="4400" dirty="0">
                <a:solidFill>
                  <a:schemeClr val="tx1"/>
                </a:solidFill>
                <a:effectLst>
                  <a:outerShdw blurRad="38100" dist="38100" dir="2700000" algn="tl">
                    <a:srgbClr val="000000">
                      <a:alpha val="43137"/>
                    </a:srgbClr>
                  </a:outerShdw>
                </a:effectLst>
              </a:rPr>
              <a:t>Sentado con los discípulos reunidos a su alrededor en la orilla del Mar de Galilea, Jesús pronunció lo que a menudo llamamos el "Sermón del Monte" (Mateo 5-7). </a:t>
            </a:r>
            <a:r>
              <a:rPr lang="es-ES" dirty="0">
                <a:solidFill>
                  <a:schemeClr val="tx1"/>
                </a:solidFill>
                <a:effectLst>
                  <a:outerShdw blurRad="38100" dist="38100" dir="2700000" algn="tl">
                    <a:srgbClr val="000000">
                      <a:alpha val="43137"/>
                    </a:srgbClr>
                  </a:outerShdw>
                </a:effectLst>
              </a:rPr>
              <a:t>
</a:t>
            </a:r>
            <a:endParaRPr lang="en-US"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D4548ED-5047-0397-E095-EA6703825775}"/>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2050" name="Picture 2" descr="Sunday: Introducing the Sermon on the Mount | Sabbath School Net">
            <a:extLst>
              <a:ext uri="{FF2B5EF4-FFF2-40B4-BE49-F238E27FC236}">
                <a16:creationId xmlns:a16="http://schemas.microsoft.com/office/drawing/2014/main" id="{D6C6FFDD-1BC0-913F-618F-E1F01285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514600"/>
            <a:ext cx="472965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5271"/>
            <a:ext cx="10058400" cy="1325563"/>
          </a:xfrm>
        </p:spPr>
        <p:txBody>
          <a:bodyPr>
            <a:normAutofit/>
          </a:bodyPr>
          <a:lstStyle/>
          <a:p>
            <a:pPr algn="ctr"/>
            <a:r>
              <a:rPr lang="en-US" sz="6000" b="1" dirty="0">
                <a:effectLst>
                  <a:outerShdw blurRad="38100" dist="38100" dir="2700000" algn="tl">
                    <a:srgbClr val="000000">
                      <a:alpha val="43137"/>
                    </a:srgbClr>
                  </a:outerShdw>
                </a:effectLst>
              </a:rPr>
              <a:t>¿</a:t>
            </a:r>
            <a:r>
              <a:rPr lang="en-US" sz="6000" b="1" dirty="0" err="1">
                <a:effectLst>
                  <a:outerShdw blurRad="38100" dist="38100" dir="2700000" algn="tl">
                    <a:srgbClr val="000000">
                      <a:alpha val="43137"/>
                    </a:srgbClr>
                  </a:outerShdw>
                </a:effectLst>
              </a:rPr>
              <a:t>Cómo</a:t>
            </a:r>
            <a:r>
              <a:rPr lang="en-US" sz="6000" b="1" dirty="0">
                <a:effectLst>
                  <a:outerShdw blurRad="38100" dist="38100" dir="2700000" algn="tl">
                    <a:srgbClr val="000000">
                      <a:alpha val="43137"/>
                    </a:srgbClr>
                  </a:outerShdw>
                </a:effectLst>
              </a:rPr>
              <a:t> es </a:t>
            </a:r>
            <a:r>
              <a:rPr lang="en-US" sz="6000" b="1" dirty="0" err="1">
                <a:effectLst>
                  <a:outerShdw blurRad="38100" dist="38100" dir="2700000" algn="tl">
                    <a:srgbClr val="000000">
                      <a:alpha val="43137"/>
                    </a:srgbClr>
                  </a:outerShdw>
                </a:effectLst>
              </a:rPr>
              <a:t>el</a:t>
            </a:r>
            <a:r>
              <a:rPr lang="en-US" sz="6000" b="1" dirty="0">
                <a:effectLst>
                  <a:outerShdw blurRad="38100" dist="38100" dir="2700000" algn="tl">
                    <a:srgbClr val="000000">
                      <a:alpha val="43137"/>
                    </a:srgbClr>
                  </a:outerShdw>
                </a:effectLst>
              </a:rPr>
              <a:t> Cielo?</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28600" y="1905000"/>
            <a:ext cx="7543800" cy="4572000"/>
          </a:xfrm>
        </p:spPr>
        <p:txBody>
          <a:bodyPr>
            <a:normAutofit fontScale="85000" lnSpcReduction="20000"/>
          </a:bodyPr>
          <a:lstStyle/>
          <a:p>
            <a:pPr marL="0" indent="0" algn="ctr">
              <a:lnSpc>
                <a:spcPct val="120000"/>
              </a:lnSpc>
              <a:buNone/>
            </a:pPr>
            <a:r>
              <a:rPr lang="es-ES" sz="3600" dirty="0">
                <a:solidFill>
                  <a:schemeClr val="tx1"/>
                </a:solidFill>
                <a:effectLst>
                  <a:outerShdw blurRad="38100" dist="38100" dir="2700000" algn="tl">
                    <a:srgbClr val="000000">
                      <a:alpha val="43137"/>
                    </a:srgbClr>
                  </a:outerShdw>
                </a:effectLst>
              </a:rPr>
              <a:t>Como Uno que descendió del cielo, el Hijo de Dios continúa infundiendo esperanza en la realidad del mundo que acaba de describir. Ahora es el momento de levantar nuestros ojos hacia </a:t>
            </a:r>
            <a:r>
              <a:rPr lang="es-ES" sz="3600" b="1" u="sng" dirty="0">
                <a:solidFill>
                  <a:schemeClr val="tx1"/>
                </a:solidFill>
                <a:effectLst>
                  <a:outerShdw blurRad="38100" dist="38100" dir="2700000" algn="tl">
                    <a:srgbClr val="000000">
                      <a:alpha val="43137"/>
                    </a:srgbClr>
                  </a:outerShdw>
                </a:effectLst>
              </a:rPr>
              <a:t>EL CIELO</a:t>
            </a:r>
            <a:r>
              <a:rPr lang="es-ES" sz="3600" dirty="0">
                <a:solidFill>
                  <a:schemeClr val="tx1"/>
                </a:solidFill>
                <a:effectLst>
                  <a:outerShdw blurRad="38100" dist="38100" dir="2700000" algn="tl">
                    <a:srgbClr val="000000">
                      <a:alpha val="43137"/>
                    </a:srgbClr>
                  </a:outerShdw>
                </a:effectLst>
              </a:rPr>
              <a:t>.
 Incluso entre los cristianos que leen la Biblia, hay varias ideas acerca de cómo es el cielo. Veamos qué clase de cielo nos revela este pasaje bíblico:</a:t>
            </a:r>
            <a:endParaRPr lang="en-US" sz="3200" b="1" u="sng"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8" name="Picture 2" descr="What Heaven Is Really Like According To Witnesses - YouTube">
            <a:extLst>
              <a:ext uri="{FF2B5EF4-FFF2-40B4-BE49-F238E27FC236}">
                <a16:creationId xmlns:a16="http://schemas.microsoft.com/office/drawing/2014/main" id="{01177351-D3D7-104E-E4B3-379D4DBD2B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300" y="2171612"/>
            <a:ext cx="4017348" cy="25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7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9059"/>
            <a:ext cx="10058400" cy="1325563"/>
          </a:xfrm>
        </p:spPr>
        <p:txBody>
          <a:bodyPr>
            <a:normAutofit/>
          </a:bodyPr>
          <a:lstStyle/>
          <a:p>
            <a:pPr algn="ctr"/>
            <a:r>
              <a:rPr lang="en-US" sz="6000" b="1" dirty="0">
                <a:effectLst>
                  <a:outerShdw blurRad="38100" dist="38100" dir="2700000" algn="tl">
                    <a:srgbClr val="000000">
                      <a:alpha val="43137"/>
                    </a:srgbClr>
                  </a:outerShdw>
                </a:effectLst>
              </a:rPr>
              <a:t>¿</a:t>
            </a:r>
            <a:r>
              <a:rPr lang="en-US" sz="6000" b="1" dirty="0" err="1">
                <a:effectLst>
                  <a:outerShdw blurRad="38100" dist="38100" dir="2700000" algn="tl">
                    <a:srgbClr val="000000">
                      <a:alpha val="43137"/>
                    </a:srgbClr>
                  </a:outerShdw>
                </a:effectLst>
              </a:rPr>
              <a:t>Cómo</a:t>
            </a:r>
            <a:r>
              <a:rPr lang="en-US" sz="6000" b="1" dirty="0">
                <a:effectLst>
                  <a:outerShdw blurRad="38100" dist="38100" dir="2700000" algn="tl">
                    <a:srgbClr val="000000">
                      <a:alpha val="43137"/>
                    </a:srgbClr>
                  </a:outerShdw>
                </a:effectLst>
              </a:rPr>
              <a:t> es </a:t>
            </a:r>
            <a:r>
              <a:rPr lang="en-US" sz="6000" b="1" dirty="0" err="1">
                <a:effectLst>
                  <a:outerShdw blurRad="38100" dist="38100" dir="2700000" algn="tl">
                    <a:srgbClr val="000000">
                      <a:alpha val="43137"/>
                    </a:srgbClr>
                  </a:outerShdw>
                </a:effectLst>
              </a:rPr>
              <a:t>el</a:t>
            </a:r>
            <a:r>
              <a:rPr lang="en-US" sz="6000" b="1" dirty="0">
                <a:effectLst>
                  <a:outerShdw blurRad="38100" dist="38100" dir="2700000" algn="tl">
                    <a:srgbClr val="000000">
                      <a:alpha val="43137"/>
                    </a:srgbClr>
                  </a:outerShdw>
                </a:effectLst>
              </a:rPr>
              <a:t> Cielo?</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82551" y="1703891"/>
            <a:ext cx="8369300" cy="4227009"/>
          </a:xfrm>
        </p:spPr>
        <p:txBody>
          <a:bodyPr>
            <a:normAutofit lnSpcReduction="10000"/>
          </a:bodyPr>
          <a:lstStyle/>
          <a:p>
            <a:pPr marL="0" indent="0" algn="ctr">
              <a:lnSpc>
                <a:spcPct val="110000"/>
              </a:lnSpc>
              <a:buNone/>
            </a:pPr>
            <a:r>
              <a:rPr lang="es-ES" sz="3600" dirty="0">
                <a:solidFill>
                  <a:schemeClr val="tx1"/>
                </a:solidFill>
                <a:effectLst>
                  <a:outerShdw blurRad="38100" dist="38100" dir="2700000" algn="tl">
                    <a:srgbClr val="000000">
                      <a:alpha val="43137"/>
                    </a:srgbClr>
                  </a:outerShdw>
                </a:effectLst>
              </a:rPr>
              <a:t>1. El cielo, así como la tierra, es real, y sin embargo, distinto de la tierra.
El cielo es el nombre de algo que es verdaderamente real. Descuidar la realidad del cielo es renunciar a mucho de lo que la Biblia tiene que decir, tristemente para nuestra pérdida.</a:t>
            </a:r>
            <a:endParaRPr lang="en-US" sz="36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a:extLst>
              <a:ext uri="{FF2B5EF4-FFF2-40B4-BE49-F238E27FC236}">
                <a16:creationId xmlns:a16="http://schemas.microsoft.com/office/drawing/2014/main" id="{CDDB6A79-57C3-6105-326B-FDDF12487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128" y="2264858"/>
            <a:ext cx="3931321" cy="2948491"/>
          </a:xfrm>
          <a:prstGeom prst="rect">
            <a:avLst/>
          </a:prstGeom>
        </p:spPr>
      </p:pic>
    </p:spTree>
    <p:extLst>
      <p:ext uri="{BB962C8B-B14F-4D97-AF65-F5344CB8AC3E}">
        <p14:creationId xmlns:p14="http://schemas.microsoft.com/office/powerpoint/2010/main" val="89623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0550"/>
            <a:ext cx="10058400" cy="1325563"/>
          </a:xfrm>
        </p:spPr>
        <p:txBody>
          <a:bodyPr>
            <a:normAutofit/>
          </a:bodyPr>
          <a:lstStyle/>
          <a:p>
            <a:pPr algn="ctr"/>
            <a:r>
              <a:rPr lang="en-US" sz="6000" b="1" dirty="0">
                <a:effectLst>
                  <a:outerShdw blurRad="38100" dist="38100" dir="2700000" algn="tl">
                    <a:srgbClr val="000000">
                      <a:alpha val="43137"/>
                    </a:srgbClr>
                  </a:outerShdw>
                </a:effectLst>
              </a:rPr>
              <a:t>¿</a:t>
            </a:r>
            <a:r>
              <a:rPr lang="en-US" sz="6000" b="1" dirty="0" err="1">
                <a:effectLst>
                  <a:outerShdw blurRad="38100" dist="38100" dir="2700000" algn="tl">
                    <a:srgbClr val="000000">
                      <a:alpha val="43137"/>
                    </a:srgbClr>
                  </a:outerShdw>
                </a:effectLst>
              </a:rPr>
              <a:t>Cómo</a:t>
            </a:r>
            <a:r>
              <a:rPr lang="en-US" sz="6000" b="1" dirty="0">
                <a:effectLst>
                  <a:outerShdw blurRad="38100" dist="38100" dir="2700000" algn="tl">
                    <a:srgbClr val="000000">
                      <a:alpha val="43137"/>
                    </a:srgbClr>
                  </a:outerShdw>
                </a:effectLst>
              </a:rPr>
              <a:t> es </a:t>
            </a:r>
            <a:r>
              <a:rPr lang="en-US" sz="6000" b="1" dirty="0" err="1">
                <a:effectLst>
                  <a:outerShdw blurRad="38100" dist="38100" dir="2700000" algn="tl">
                    <a:srgbClr val="000000">
                      <a:alpha val="43137"/>
                    </a:srgbClr>
                  </a:outerShdw>
                </a:effectLst>
              </a:rPr>
              <a:t>el</a:t>
            </a:r>
            <a:r>
              <a:rPr lang="en-US" sz="6000" b="1" dirty="0">
                <a:effectLst>
                  <a:outerShdw blurRad="38100" dist="38100" dir="2700000" algn="tl">
                    <a:srgbClr val="000000">
                      <a:alpha val="43137"/>
                    </a:srgbClr>
                  </a:outerShdw>
                </a:effectLst>
              </a:rPr>
              <a:t> Cielo?</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4801" y="1511300"/>
            <a:ext cx="7004050" cy="5226050"/>
          </a:xfrm>
        </p:spPr>
        <p:txBody>
          <a:bodyPr>
            <a:normAutofit fontScale="92500" lnSpcReduction="20000"/>
          </a:bodyPr>
          <a:lstStyle/>
          <a:p>
            <a:pPr marL="0" indent="0" algn="ctr">
              <a:lnSpc>
                <a:spcPct val="120000"/>
              </a:lnSpc>
              <a:buNone/>
            </a:pPr>
            <a:r>
              <a:rPr lang="es-ES" sz="3500" dirty="0">
                <a:solidFill>
                  <a:schemeClr val="tx1"/>
                </a:solidFill>
                <a:effectLst>
                  <a:outerShdw blurRad="38100" dist="38100" dir="2700000" algn="tl">
                    <a:srgbClr val="000000">
                      <a:alpha val="43137"/>
                    </a:srgbClr>
                  </a:outerShdw>
                </a:effectLst>
              </a:rPr>
              <a:t>2. El mal - natural o moral - no existirá en el cielo; por lo tanto, no hay pérdida. 
En la tierra todo es inestable, incierto e inseguro; Está sujeto a decadencia, destrucción, robo y pérdida. El cielo es todo lo contrario: todo es eterno, duradero, seguro e imperecedero. En el cielo, un niño en silla de ruedas va poder correr con los otros niños. </a:t>
            </a:r>
            <a:endParaRPr lang="en-US"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02014.jpg">
            <a:extLst>
              <a:ext uri="{FF2B5EF4-FFF2-40B4-BE49-F238E27FC236}">
                <a16:creationId xmlns:a16="http://schemas.microsoft.com/office/drawing/2014/main" id="{24855F10-24C6-4E34-4B20-606929BBF3C8}"/>
              </a:ext>
            </a:extLst>
          </p:cNvPr>
          <p:cNvPicPr>
            <a:picLocks noChangeAspect="1"/>
          </p:cNvPicPr>
          <p:nvPr/>
        </p:nvPicPr>
        <p:blipFill>
          <a:blip r:embed="rId3"/>
          <a:stretch>
            <a:fillRect/>
          </a:stretch>
        </p:blipFill>
        <p:spPr>
          <a:xfrm>
            <a:off x="7333721" y="2514599"/>
            <a:ext cx="4715934" cy="3536951"/>
          </a:xfrm>
          <a:prstGeom prst="rect">
            <a:avLst/>
          </a:prstGeom>
          <a:ln w="12700">
            <a:miter lim="400000"/>
          </a:ln>
        </p:spPr>
      </p:pic>
    </p:spTree>
    <p:extLst>
      <p:ext uri="{BB962C8B-B14F-4D97-AF65-F5344CB8AC3E}">
        <p14:creationId xmlns:p14="http://schemas.microsoft.com/office/powerpoint/2010/main" val="314158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0550"/>
            <a:ext cx="10058400" cy="1325563"/>
          </a:xfrm>
        </p:spPr>
        <p:txBody>
          <a:bodyPr>
            <a:normAutofit/>
          </a:bodyPr>
          <a:lstStyle/>
          <a:p>
            <a:pPr algn="ctr"/>
            <a:r>
              <a:rPr lang="en-US" sz="6000" b="1" dirty="0">
                <a:effectLst>
                  <a:outerShdw blurRad="38100" dist="38100" dir="2700000" algn="tl">
                    <a:srgbClr val="000000">
                      <a:alpha val="43137"/>
                    </a:srgbClr>
                  </a:outerShdw>
                </a:effectLst>
              </a:rPr>
              <a:t>¿</a:t>
            </a:r>
            <a:r>
              <a:rPr lang="en-US" sz="6000" b="1" dirty="0" err="1">
                <a:effectLst>
                  <a:outerShdw blurRad="38100" dist="38100" dir="2700000" algn="tl">
                    <a:srgbClr val="000000">
                      <a:alpha val="43137"/>
                    </a:srgbClr>
                  </a:outerShdw>
                </a:effectLst>
              </a:rPr>
              <a:t>Cómo</a:t>
            </a:r>
            <a:r>
              <a:rPr lang="en-US" sz="6000" b="1" dirty="0">
                <a:effectLst>
                  <a:outerShdw blurRad="38100" dist="38100" dir="2700000" algn="tl">
                    <a:srgbClr val="000000">
                      <a:alpha val="43137"/>
                    </a:srgbClr>
                  </a:outerShdw>
                </a:effectLst>
              </a:rPr>
              <a:t> es </a:t>
            </a:r>
            <a:r>
              <a:rPr lang="en-US" sz="6000" b="1" dirty="0" err="1">
                <a:effectLst>
                  <a:outerShdw blurRad="38100" dist="38100" dir="2700000" algn="tl">
                    <a:srgbClr val="000000">
                      <a:alpha val="43137"/>
                    </a:srgbClr>
                  </a:outerShdw>
                </a:effectLst>
              </a:rPr>
              <a:t>el</a:t>
            </a:r>
            <a:r>
              <a:rPr lang="en-US" sz="6000" b="1" dirty="0">
                <a:effectLst>
                  <a:outerShdw blurRad="38100" dist="38100" dir="2700000" algn="tl">
                    <a:srgbClr val="000000">
                      <a:alpha val="43137"/>
                    </a:srgbClr>
                  </a:outerShdw>
                </a:effectLst>
              </a:rPr>
              <a:t> Cielo?</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249852" y="1596113"/>
            <a:ext cx="7705913" cy="5016500"/>
          </a:xfrm>
        </p:spPr>
        <p:txBody>
          <a:bodyPr>
            <a:normAutofit/>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rPr>
              <a:t>3. El cielo es algo que debemos desear.
Jesús nos invita a acumular tesoros en el cielo. El cielo es algo que debemos desear, y sólo nosotros podemos elegir por nosotros mismos. No es algo a lo que otros puedan tenerlo y nosotros perderlo; Jesús hizo provisión para todos los que lo deseen.</a:t>
            </a:r>
            <a:endParaRPr lang="en-US" sz="3200"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15-82.jpg">
            <a:extLst>
              <a:ext uri="{FF2B5EF4-FFF2-40B4-BE49-F238E27FC236}">
                <a16:creationId xmlns:a16="http://schemas.microsoft.com/office/drawing/2014/main" id="{F0128A5A-E788-8CBA-B942-21CA21676861}"/>
              </a:ext>
            </a:extLst>
          </p:cNvPr>
          <p:cNvPicPr>
            <a:picLocks noChangeAspect="1"/>
          </p:cNvPicPr>
          <p:nvPr/>
        </p:nvPicPr>
        <p:blipFill>
          <a:blip r:embed="rId3"/>
          <a:stretch>
            <a:fillRect/>
          </a:stretch>
        </p:blipFill>
        <p:spPr>
          <a:xfrm>
            <a:off x="7890714" y="2133600"/>
            <a:ext cx="4199686" cy="3214436"/>
          </a:xfrm>
          <a:prstGeom prst="rect">
            <a:avLst/>
          </a:prstGeom>
          <a:ln w="12700">
            <a:miter lim="400000"/>
          </a:ln>
        </p:spPr>
      </p:pic>
    </p:spTree>
    <p:extLst>
      <p:ext uri="{BB962C8B-B14F-4D97-AF65-F5344CB8AC3E}">
        <p14:creationId xmlns:p14="http://schemas.microsoft.com/office/powerpoint/2010/main" val="170841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7"/>
            <a:ext cx="10058400" cy="1325563"/>
          </a:xfrm>
        </p:spPr>
        <p:txBody>
          <a:bodyPr>
            <a:normAutofit/>
          </a:bodyPr>
          <a:lstStyle/>
          <a:p>
            <a:pPr algn="ctr"/>
            <a:r>
              <a:rPr lang="en-US" sz="6000" b="1" dirty="0">
                <a:effectLst>
                  <a:outerShdw blurRad="38100" dist="38100" dir="2700000" algn="tl">
                    <a:srgbClr val="000000">
                      <a:alpha val="43137"/>
                    </a:srgbClr>
                  </a:outerShdw>
                </a:effectLst>
              </a:rPr>
              <a:t>¿</a:t>
            </a:r>
            <a:r>
              <a:rPr lang="en-US" sz="6000" b="1" dirty="0" err="1">
                <a:effectLst>
                  <a:outerShdw blurRad="38100" dist="38100" dir="2700000" algn="tl">
                    <a:srgbClr val="000000">
                      <a:alpha val="43137"/>
                    </a:srgbClr>
                  </a:outerShdw>
                </a:effectLst>
              </a:rPr>
              <a:t>Cómo</a:t>
            </a:r>
            <a:r>
              <a:rPr lang="en-US" sz="6000" b="1" dirty="0">
                <a:effectLst>
                  <a:outerShdw blurRad="38100" dist="38100" dir="2700000" algn="tl">
                    <a:srgbClr val="000000">
                      <a:alpha val="43137"/>
                    </a:srgbClr>
                  </a:outerShdw>
                </a:effectLst>
              </a:rPr>
              <a:t> es </a:t>
            </a:r>
            <a:r>
              <a:rPr lang="en-US" sz="6000" b="1" dirty="0" err="1">
                <a:effectLst>
                  <a:outerShdw blurRad="38100" dist="38100" dir="2700000" algn="tl">
                    <a:srgbClr val="000000">
                      <a:alpha val="43137"/>
                    </a:srgbClr>
                  </a:outerShdw>
                </a:effectLst>
              </a:rPr>
              <a:t>el</a:t>
            </a:r>
            <a:r>
              <a:rPr lang="en-US" sz="6000" b="1" dirty="0">
                <a:effectLst>
                  <a:outerShdw blurRad="38100" dist="38100" dir="2700000" algn="tl">
                    <a:srgbClr val="000000">
                      <a:alpha val="43137"/>
                    </a:srgbClr>
                  </a:outerShdw>
                </a:effectLst>
              </a:rPr>
              <a:t> Cielo?</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1" y="1752600"/>
            <a:ext cx="7391400" cy="4942974"/>
          </a:xfrm>
        </p:spPr>
        <p:txBody>
          <a:bodyPr>
            <a:normAutofit/>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rPr>
              <a:t>4. El cielo es posible de obtener.
La parte más feliz de todo lo que Jesús está diciendo es que podemos tener parte en esa recompensa.  No solo lo podemos desear, sino hacer planes para estar allí.  </a:t>
            </a:r>
            <a:endParaRPr lang="en-US" sz="3200"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6" name="24077.jpg">
            <a:extLst>
              <a:ext uri="{FF2B5EF4-FFF2-40B4-BE49-F238E27FC236}">
                <a16:creationId xmlns:a16="http://schemas.microsoft.com/office/drawing/2014/main" id="{C4E39C95-9ADA-5821-2A96-44B008E3F30B}"/>
              </a:ext>
            </a:extLst>
          </p:cNvPr>
          <p:cNvPicPr>
            <a:picLocks noChangeAspect="1"/>
          </p:cNvPicPr>
          <p:nvPr/>
        </p:nvPicPr>
        <p:blipFill>
          <a:blip r:embed="rId3"/>
          <a:stretch>
            <a:fillRect/>
          </a:stretch>
        </p:blipFill>
        <p:spPr>
          <a:xfrm>
            <a:off x="7655982" y="1936750"/>
            <a:ext cx="4402667" cy="3302000"/>
          </a:xfrm>
          <a:prstGeom prst="rect">
            <a:avLst/>
          </a:prstGeom>
          <a:ln w="12700">
            <a:miter lim="400000"/>
          </a:ln>
        </p:spPr>
      </p:pic>
    </p:spTree>
    <p:extLst>
      <p:ext uri="{BB962C8B-B14F-4D97-AF65-F5344CB8AC3E}">
        <p14:creationId xmlns:p14="http://schemas.microsoft.com/office/powerpoint/2010/main" val="21179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7"/>
            <a:ext cx="10058400" cy="1325563"/>
          </a:xfrm>
        </p:spPr>
        <p:txBody>
          <a:bodyPr>
            <a:normAutofit/>
          </a:bodyPr>
          <a:lstStyle/>
          <a:p>
            <a:pPr algn="ctr"/>
            <a:r>
              <a:rPr lang="en-US" sz="6000" b="1" dirty="0">
                <a:effectLst>
                  <a:outerShdw blurRad="38100" dist="38100" dir="2700000" algn="tl">
                    <a:srgbClr val="000000">
                      <a:alpha val="43137"/>
                    </a:srgbClr>
                  </a:outerShdw>
                </a:effectLst>
              </a:rPr>
              <a:t>¿</a:t>
            </a:r>
            <a:r>
              <a:rPr lang="en-US" sz="6000" b="1" dirty="0" err="1">
                <a:effectLst>
                  <a:outerShdw blurRad="38100" dist="38100" dir="2700000" algn="tl">
                    <a:srgbClr val="000000">
                      <a:alpha val="43137"/>
                    </a:srgbClr>
                  </a:outerShdw>
                </a:effectLst>
              </a:rPr>
              <a:t>Cómo</a:t>
            </a:r>
            <a:r>
              <a:rPr lang="en-US" sz="6000" b="1" dirty="0">
                <a:effectLst>
                  <a:outerShdw blurRad="38100" dist="38100" dir="2700000" algn="tl">
                    <a:srgbClr val="000000">
                      <a:alpha val="43137"/>
                    </a:srgbClr>
                  </a:outerShdw>
                </a:effectLst>
              </a:rPr>
              <a:t> es </a:t>
            </a:r>
            <a:r>
              <a:rPr lang="en-US" sz="6000" b="1" dirty="0" err="1">
                <a:effectLst>
                  <a:outerShdw blurRad="38100" dist="38100" dir="2700000" algn="tl">
                    <a:srgbClr val="000000">
                      <a:alpha val="43137"/>
                    </a:srgbClr>
                  </a:outerShdw>
                </a:effectLst>
              </a:rPr>
              <a:t>el</a:t>
            </a:r>
            <a:r>
              <a:rPr lang="en-US" sz="6000" b="1" dirty="0">
                <a:effectLst>
                  <a:outerShdw blurRad="38100" dist="38100" dir="2700000" algn="tl">
                    <a:srgbClr val="000000">
                      <a:alpha val="43137"/>
                    </a:srgbClr>
                  </a:outerShdw>
                </a:effectLst>
              </a:rPr>
              <a:t> Cielo?</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1" y="1752600"/>
            <a:ext cx="7391400" cy="4942974"/>
          </a:xfrm>
        </p:spPr>
        <p:txBody>
          <a:bodyPr>
            <a:normAutofit/>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rPr>
              <a:t>4. El cielo es posible de obtener.
  Aquel a quien las manos y los pies fueron traspasados con clavos de hierro para que podamos participar del cielo, nos invita a acumular tesoros allí incluso mientras vivimos en la tierra. </a:t>
            </a:r>
            <a:endParaRPr lang="en-US" sz="3200"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 name="Picture 6">
            <a:extLst>
              <a:ext uri="{FF2B5EF4-FFF2-40B4-BE49-F238E27FC236}">
                <a16:creationId xmlns:a16="http://schemas.microsoft.com/office/drawing/2014/main" id="{621E924A-7191-46BB-4639-47E60229D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1" y="2311401"/>
            <a:ext cx="4362450" cy="3479800"/>
          </a:xfrm>
          <a:prstGeom prst="rect">
            <a:avLst/>
          </a:prstGeom>
        </p:spPr>
      </p:pic>
    </p:spTree>
    <p:extLst>
      <p:ext uri="{BB962C8B-B14F-4D97-AF65-F5344CB8AC3E}">
        <p14:creationId xmlns:p14="http://schemas.microsoft.com/office/powerpoint/2010/main" val="231281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5271"/>
            <a:ext cx="10058400" cy="1325563"/>
          </a:xfrm>
        </p:spPr>
        <p:txBody>
          <a:bodyPr>
            <a:normAutofit/>
          </a:bodyPr>
          <a:lstStyle/>
          <a:p>
            <a:pPr algn="ctr"/>
            <a:r>
              <a:rPr lang="en-US" sz="6000" b="1" dirty="0">
                <a:effectLst>
                  <a:outerShdw blurRad="38100" dist="38100" dir="2700000" algn="tl">
                    <a:srgbClr val="000000">
                      <a:alpha val="43137"/>
                    </a:srgbClr>
                  </a:outerShdw>
                </a:effectLst>
              </a:rPr>
              <a:t>Tesoro celestial</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1" y="1752600"/>
            <a:ext cx="7391400" cy="4942974"/>
          </a:xfrm>
        </p:spPr>
        <p:txBody>
          <a:bodyPr>
            <a:normAutofit fontScale="85000" lnSpcReduction="10000"/>
          </a:bodyPr>
          <a:lstStyle/>
          <a:p>
            <a:pPr marL="0" indent="0" algn="ctr">
              <a:lnSpc>
                <a:spcPct val="110000"/>
              </a:lnSpc>
              <a:buNone/>
            </a:pPr>
            <a:r>
              <a:rPr lang="es-ES" sz="3600" dirty="0">
                <a:solidFill>
                  <a:schemeClr val="tx1"/>
                </a:solidFill>
                <a:effectLst>
                  <a:outerShdw blurRad="38100" dist="38100" dir="2700000" algn="tl">
                    <a:srgbClr val="000000">
                      <a:alpha val="43137"/>
                    </a:srgbClr>
                  </a:outerShdw>
                </a:effectLst>
              </a:rPr>
              <a:t>Pero, ¿cómo podemos acumular tesoros en el cielo?
No podemos volar allí para acumular oro o bienes, y no tenemos un banco del cielo. </a:t>
            </a:r>
          </a:p>
          <a:p>
            <a:pPr marL="0" indent="0" algn="ctr">
              <a:lnSpc>
                <a:spcPct val="110000"/>
              </a:lnSpc>
              <a:buNone/>
            </a:pPr>
            <a:r>
              <a:rPr lang="es-ES" sz="3600" dirty="0">
                <a:solidFill>
                  <a:schemeClr val="tx1"/>
                </a:solidFill>
                <a:effectLst>
                  <a:outerShdw blurRad="38100" dist="38100" dir="2700000" algn="tl">
                    <a:srgbClr val="000000">
                      <a:alpha val="43137"/>
                    </a:srgbClr>
                  </a:outerShdw>
                </a:effectLst>
              </a:rPr>
              <a:t>Los tesoros celestiales son "almacenados no por mi realización de actos meritorios, sino por pertenecer y vivir según las prioridades del reino de los cielos".</a:t>
            </a:r>
            <a:endParaRPr lang="en-US" sz="3600" b="1"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636" y="3123010"/>
            <a:ext cx="3911463"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7273"/>
            <a:ext cx="10058400" cy="1325563"/>
          </a:xfrm>
        </p:spPr>
        <p:txBody>
          <a:bodyPr>
            <a:normAutofit/>
          </a:bodyPr>
          <a:lstStyle/>
          <a:p>
            <a:pPr algn="ctr"/>
            <a:r>
              <a:rPr lang="en-US" sz="6000" b="1" dirty="0">
                <a:effectLst>
                  <a:outerShdw blurRad="38100" dist="38100" dir="2700000" algn="tl">
                    <a:srgbClr val="000000">
                      <a:alpha val="43137"/>
                    </a:srgbClr>
                  </a:outerShdw>
                </a:effectLst>
              </a:rPr>
              <a:t>Tesoro celestial</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1" y="1832847"/>
            <a:ext cx="7391400" cy="4942974"/>
          </a:xfrm>
        </p:spPr>
        <p:txBody>
          <a:bodyPr>
            <a:normAutofit/>
          </a:bodyPr>
          <a:lstStyle/>
          <a:p>
            <a:pPr marL="0" indent="0" algn="ctr">
              <a:lnSpc>
                <a:spcPct val="100000"/>
              </a:lnSpc>
              <a:buNone/>
            </a:pPr>
            <a:r>
              <a:rPr lang="es-ES" sz="3600" dirty="0">
                <a:solidFill>
                  <a:schemeClr val="tx1"/>
                </a:solidFill>
                <a:effectLst>
                  <a:outerShdw blurRad="38100" dist="38100" dir="2700000" algn="tl">
                    <a:srgbClr val="000000">
                      <a:alpha val="43137"/>
                    </a:srgbClr>
                  </a:outerShdw>
                </a:effectLst>
              </a:rPr>
              <a:t>Elena White dice: 
"Toda oportunidad de ayudar a un hermano necesitado, o de ayudar a la causa de Dios en la difusión de la verdad, </a:t>
            </a:r>
            <a:r>
              <a:rPr lang="es-ES" sz="3600" b="1" u="sng" dirty="0">
                <a:solidFill>
                  <a:schemeClr val="tx1"/>
                </a:solidFill>
                <a:effectLst>
                  <a:outerShdw blurRad="38100" dist="38100" dir="2700000" algn="tl">
                    <a:srgbClr val="000000">
                      <a:alpha val="43137"/>
                    </a:srgbClr>
                  </a:outerShdw>
                </a:effectLst>
              </a:rPr>
              <a:t>es una perla que puedes enviar de antemano y depositar en el banco del cielo</a:t>
            </a:r>
            <a:r>
              <a:rPr lang="es-ES" sz="3600" dirty="0">
                <a:solidFill>
                  <a:schemeClr val="tx1"/>
                </a:solidFill>
                <a:effectLst>
                  <a:outerShdw blurRad="38100" dist="38100" dir="2700000" algn="tl">
                    <a:srgbClr val="000000">
                      <a:alpha val="43137"/>
                    </a:srgbClr>
                  </a:outerShdw>
                </a:effectLst>
              </a:rPr>
              <a:t>, donde está segura". SC 274</a:t>
            </a:r>
            <a:endParaRPr lang="en-US" sz="3600" b="1"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636" y="3123010"/>
            <a:ext cx="3911463"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5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6028"/>
            <a:ext cx="10058400" cy="1325563"/>
          </a:xfrm>
        </p:spPr>
        <p:txBody>
          <a:bodyPr>
            <a:normAutofit/>
          </a:bodyPr>
          <a:lstStyle/>
          <a:p>
            <a:pPr algn="ctr"/>
            <a:r>
              <a:rPr lang="en-US" sz="6000" b="1" dirty="0">
                <a:effectLst>
                  <a:outerShdw blurRad="38100" dist="38100" dir="2700000" algn="tl">
                    <a:srgbClr val="000000">
                      <a:alpha val="43137"/>
                    </a:srgbClr>
                  </a:outerShdw>
                </a:effectLst>
              </a:rPr>
              <a:t>Tesoro celestial</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1" y="1752600"/>
            <a:ext cx="7391400" cy="4942974"/>
          </a:xfrm>
        </p:spPr>
        <p:txBody>
          <a:bodyPr>
            <a:normAutofit fontScale="70000" lnSpcReduction="20000"/>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latin typeface="+mj-lt"/>
              </a:rPr>
              <a:t>Ella también escribe en </a:t>
            </a:r>
            <a:r>
              <a:rPr lang="es-ES" sz="3200" i="1" dirty="0">
                <a:solidFill>
                  <a:schemeClr val="tx1"/>
                </a:solidFill>
                <a:effectLst>
                  <a:outerShdw blurRad="38100" dist="38100" dir="2700000" algn="tl">
                    <a:srgbClr val="000000">
                      <a:alpha val="43137"/>
                    </a:srgbClr>
                  </a:outerShdw>
                </a:effectLst>
                <a:latin typeface="+mj-lt"/>
              </a:rPr>
              <a:t>Consejos sobre Mayordomía</a:t>
            </a:r>
            <a:r>
              <a:rPr lang="es-ES" sz="3200" dirty="0">
                <a:solidFill>
                  <a:schemeClr val="tx1"/>
                </a:solidFill>
                <a:effectLst>
                  <a:outerShdw blurRad="38100" dist="38100" dir="2700000" algn="tl">
                    <a:srgbClr val="000000">
                      <a:alpha val="43137"/>
                    </a:srgbClr>
                  </a:outerShdw>
                </a:effectLst>
                <a:latin typeface="+mj-lt"/>
              </a:rPr>
              <a:t>: </a:t>
            </a:r>
            <a:r>
              <a:rPr lang="es-ES" sz="4500" dirty="0">
                <a:solidFill>
                  <a:schemeClr val="tx1"/>
                </a:solidFill>
                <a:effectLst>
                  <a:outerShdw blurRad="38100" dist="38100" dir="2700000" algn="tl">
                    <a:srgbClr val="000000">
                      <a:alpha val="43137"/>
                    </a:srgbClr>
                  </a:outerShdw>
                </a:effectLst>
                <a:latin typeface="+mj-lt"/>
              </a:rPr>
              <a:t>“</a:t>
            </a:r>
            <a:r>
              <a:rPr lang="es-MX" sz="4500" kern="100"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¿Qué haremos entonces con nuestro tiempo, nuestra comprensión y nuestras posesiones, los que no nos pertenecen, sino que nos han sido confiados para probar nuestra honradez? Llevémoslos a Jesús. Utilicemos nuestras riquezas para el adelantamiento de su causa. En esa forma obedeceremos esta orden: “No os hagáis tesoros en la tierra… sino haceos tesoros en el cielo.”</a:t>
            </a:r>
            <a:r>
              <a:rPr lang="es-MX" sz="3200" kern="100"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 CMC 122</a:t>
            </a:r>
            <a:endParaRPr lang="en-US" sz="3200" kern="100" dirty="0">
              <a:solidFill>
                <a:schemeClr val="tx1"/>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a:p>
            <a:pPr marL="0" indent="0" algn="ctr">
              <a:lnSpc>
                <a:spcPct val="220000"/>
              </a:lnSpc>
              <a:buNone/>
            </a:pPr>
            <a:endParaRPr lang="en-US" b="1"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636" y="3123010"/>
            <a:ext cx="3911463"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02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7273"/>
            <a:ext cx="10058400" cy="1325563"/>
          </a:xfrm>
        </p:spPr>
        <p:txBody>
          <a:bodyPr>
            <a:normAutofit/>
          </a:bodyPr>
          <a:lstStyle/>
          <a:p>
            <a:pPr algn="ctr"/>
            <a:r>
              <a:rPr lang="en-US" sz="6000" b="1" dirty="0">
                <a:effectLst>
                  <a:outerShdw blurRad="38100" dist="38100" dir="2700000" algn="tl">
                    <a:srgbClr val="000000">
                      <a:alpha val="43137"/>
                    </a:srgbClr>
                  </a:outerShdw>
                </a:effectLst>
              </a:rPr>
              <a:t>Tesoro celestial</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2901" y="1612900"/>
            <a:ext cx="7391400" cy="4942974"/>
          </a:xfrm>
        </p:spPr>
        <p:txBody>
          <a:bodyPr>
            <a:normAutofit fontScale="92500" lnSpcReduction="10000"/>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rPr>
              <a:t>Algunas personas pueden sugerir que las palabras de Jesús en Mateo 6 hablan en contra de la riqueza y el bienestar. El texto, sin embargo, no indica un requisito para que vivamos en la pobreza.
 Más bien, la palabra tesoro en este contexto implica reunir, acumular riqueza. Sugiere una manera de crear seguridad para nosotros mismos confiando en nuestros propios poderes y recursos.</a:t>
            </a:r>
            <a:endParaRPr lang="en-US" sz="3200" b="1"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636" y="3123010"/>
            <a:ext cx="3911463"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1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18177"/>
            <a:ext cx="10058400" cy="1325563"/>
          </a:xfrm>
        </p:spPr>
        <p:txBody>
          <a:bodyPr>
            <a:normAutofit fontScale="90000"/>
          </a:bodyPr>
          <a:lstStyle/>
          <a:p>
            <a:pPr algn="ctr"/>
            <a:r>
              <a:rPr lang="en-US" sz="6000" dirty="0" err="1">
                <a:effectLst>
                  <a:outerShdw blurRad="38100" dist="38100" dir="2700000" algn="tl">
                    <a:srgbClr val="000000">
                      <a:alpha val="43137"/>
                    </a:srgbClr>
                  </a:outerShdw>
                </a:effectLst>
                <a:latin typeface="Bahnschrift Condensed" panose="020B0502040204020203" pitchFamily="34" charset="0"/>
              </a:rPr>
              <a:t>Sermón</a:t>
            </a:r>
            <a:r>
              <a:rPr lang="en-US" sz="6000" dirty="0">
                <a:effectLst>
                  <a:outerShdw blurRad="38100" dist="38100" dir="2700000" algn="tl">
                    <a:srgbClr val="000000">
                      <a:alpha val="43137"/>
                    </a:srgbClr>
                  </a:outerShdw>
                </a:effectLst>
                <a:latin typeface="Bahnschrift Condensed" panose="020B0502040204020203" pitchFamily="34" charset="0"/>
              </a:rPr>
              <a:t> del Monte</a:t>
            </a:r>
            <a:r>
              <a:rPr lang="en-US" sz="6000" dirty="0">
                <a:latin typeface="Bahnschrift Condensed" panose="020B0502040204020203" pitchFamily="34" charset="0"/>
              </a:rPr>
              <a:t>
</a:t>
            </a:r>
          </a:p>
        </p:txBody>
      </p:sp>
      <p:sp>
        <p:nvSpPr>
          <p:cNvPr id="3" name="Content Placeholder 2"/>
          <p:cNvSpPr>
            <a:spLocks noGrp="1"/>
          </p:cNvSpPr>
          <p:nvPr>
            <p:ph idx="1"/>
          </p:nvPr>
        </p:nvSpPr>
        <p:spPr>
          <a:xfrm>
            <a:off x="228600" y="1743740"/>
            <a:ext cx="6299792" cy="4965404"/>
          </a:xfrm>
        </p:spPr>
        <p:txBody>
          <a:bodyPr>
            <a:normAutofit fontScale="55000" lnSpcReduction="20000"/>
          </a:bodyPr>
          <a:lstStyle/>
          <a:p>
            <a:pPr marL="0" indent="0" algn="ctr">
              <a:lnSpc>
                <a:spcPct val="100000"/>
              </a:lnSpc>
              <a:buNone/>
            </a:pPr>
            <a:r>
              <a:rPr lang="es-ES" sz="3800" dirty="0">
                <a:solidFill>
                  <a:schemeClr val="tx1"/>
                </a:solidFill>
                <a:effectLst>
                  <a:outerShdw blurRad="38100" dist="38100" dir="2700000" algn="tl">
                    <a:srgbClr val="000000">
                      <a:alpha val="43137"/>
                    </a:srgbClr>
                  </a:outerShdw>
                </a:effectLst>
              </a:rPr>
              <a:t>En este sermón, Jesús habla de las cualidades que debe de tener un cristiano:
</a:t>
            </a:r>
            <a:r>
              <a:rPr lang="es-ES" sz="5100" dirty="0">
                <a:solidFill>
                  <a:schemeClr val="tx1"/>
                </a:solidFill>
                <a:effectLst>
                  <a:outerShdw blurRad="38100" dist="38100" dir="2700000" algn="tl">
                    <a:srgbClr val="000000">
                      <a:alpha val="43137"/>
                    </a:srgbClr>
                  </a:outerShdw>
                </a:effectLst>
              </a:rPr>
              <a:t> carácter
influencia
rectitud
piedad
Objetivos y prioridades
 Relaciones
compromiso</a:t>
            </a:r>
            <a:endParaRPr lang="en-US" dirty="0"/>
          </a:p>
        </p:txBody>
      </p:sp>
      <p:pic>
        <p:nvPicPr>
          <p:cNvPr id="5" name="Picture 4">
            <a:extLst>
              <a:ext uri="{FF2B5EF4-FFF2-40B4-BE49-F238E27FC236}">
                <a16:creationId xmlns:a16="http://schemas.microsoft.com/office/drawing/2014/main" id="{DD4548ED-5047-0397-E095-EA6703825775}"/>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2050" name="Picture 2" descr="Sunday: Introducing the Sermon on the Mount | Sabbath School Net">
            <a:extLst>
              <a:ext uri="{FF2B5EF4-FFF2-40B4-BE49-F238E27FC236}">
                <a16:creationId xmlns:a16="http://schemas.microsoft.com/office/drawing/2014/main" id="{D6C6FFDD-1BC0-913F-618F-E1F01285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90800"/>
            <a:ext cx="434865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3653"/>
            <a:ext cx="10058400" cy="1325563"/>
          </a:xfrm>
        </p:spPr>
        <p:txBody>
          <a:bodyPr>
            <a:normAutofit/>
          </a:bodyPr>
          <a:lstStyle/>
          <a:p>
            <a:pPr algn="ctr"/>
            <a:r>
              <a:rPr lang="en-US" sz="6000" b="1" dirty="0">
                <a:effectLst>
                  <a:outerShdw blurRad="38100" dist="38100" dir="2700000" algn="tl">
                    <a:srgbClr val="000000">
                      <a:alpha val="43137"/>
                    </a:srgbClr>
                  </a:outerShdw>
                </a:effectLst>
              </a:rPr>
              <a:t>Tesoro celestial</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80055" y="2156916"/>
            <a:ext cx="7594735" cy="5023221"/>
          </a:xfrm>
        </p:spPr>
        <p:txBody>
          <a:bodyPr>
            <a:normAutofit/>
          </a:bodyPr>
          <a:lstStyle/>
          <a:p>
            <a:pPr marL="0" indent="0" algn="ctr">
              <a:lnSpc>
                <a:spcPct val="100000"/>
              </a:lnSpc>
              <a:buNone/>
            </a:pPr>
            <a:r>
              <a:rPr lang="es-ES" sz="4400" dirty="0">
                <a:solidFill>
                  <a:schemeClr val="tx1"/>
                </a:solidFill>
                <a:effectLst>
                  <a:outerShdw blurRad="38100" dist="38100" dir="2700000" algn="tl">
                    <a:srgbClr val="000000">
                      <a:alpha val="43137"/>
                    </a:srgbClr>
                  </a:outerShdw>
                </a:effectLst>
              </a:rPr>
              <a:t>Sin embargo, es solo cuando ponemos nuestros tesoros en el cielo que nuestras posesiones no se convierten en dueño de nosotros. </a:t>
            </a:r>
            <a:endParaRPr lang="en-US" sz="4400" b="1"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6424" y="3163132"/>
            <a:ext cx="3695698"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87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3653"/>
            <a:ext cx="10058400" cy="1325563"/>
          </a:xfrm>
        </p:spPr>
        <p:txBody>
          <a:bodyPr>
            <a:normAutofit/>
          </a:bodyPr>
          <a:lstStyle/>
          <a:p>
            <a:pPr algn="ctr"/>
            <a:r>
              <a:rPr lang="en-US" sz="6000" b="1" dirty="0">
                <a:effectLst>
                  <a:outerShdw blurRad="38100" dist="38100" dir="2700000" algn="tl">
                    <a:srgbClr val="000000">
                      <a:alpha val="43137"/>
                    </a:srgbClr>
                  </a:outerShdw>
                </a:effectLst>
              </a:rPr>
              <a:t>Tesoro celestial</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3855" y="1509216"/>
            <a:ext cx="7594735" cy="5023221"/>
          </a:xfrm>
        </p:spPr>
        <p:txBody>
          <a:bodyPr>
            <a:normAutofit/>
          </a:bodyPr>
          <a:lstStyle/>
          <a:p>
            <a:pPr marL="0" indent="0" algn="ctr">
              <a:lnSpc>
                <a:spcPct val="110000"/>
              </a:lnSpc>
              <a:buNone/>
            </a:pPr>
            <a:r>
              <a:rPr lang="es-ES" sz="4000" dirty="0">
                <a:solidFill>
                  <a:schemeClr val="tx1"/>
                </a:solidFill>
                <a:effectLst>
                  <a:outerShdw blurRad="38100" dist="38100" dir="2700000" algn="tl">
                    <a:srgbClr val="000000">
                      <a:alpha val="43137"/>
                    </a:srgbClr>
                  </a:outerShdw>
                </a:effectLst>
              </a:rPr>
              <a:t>Cuando Jesús nos dice que pongamos nuestros tesoros en el cielo, él nos está invitando a caminar en esta vida como gente que comprende que este mundo no es nuestro hogar.  Que nuestro verdadero hogar está en el cielo.</a:t>
            </a:r>
            <a:endParaRPr lang="en-US" sz="4000" b="1"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74" name="Picture 2" descr="Matthew 6:19-21 &amp; Matthew 7:1-27 Where Is Your Treasures — Tell the Lord  Thank You">
            <a:extLst>
              <a:ext uri="{FF2B5EF4-FFF2-40B4-BE49-F238E27FC236}">
                <a16:creationId xmlns:a16="http://schemas.microsoft.com/office/drawing/2014/main" id="{10F53EAA-DFF2-80DC-CF5B-8075E2000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6424" y="3163132"/>
            <a:ext cx="3695698" cy="220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96149"/>
            <a:ext cx="10058400" cy="1325563"/>
          </a:xfrm>
        </p:spPr>
        <p:txBody>
          <a:bodyPr>
            <a:normAutofit/>
          </a:bodyPr>
          <a:lstStyle/>
          <a:p>
            <a:pPr algn="ctr"/>
            <a:r>
              <a:rPr lang="en-US" sz="6000" b="1" dirty="0" err="1">
                <a:effectLst>
                  <a:outerShdw blurRad="38100" dist="38100" dir="2700000" algn="tl">
                    <a:srgbClr val="000000">
                      <a:alpha val="43137"/>
                    </a:srgbClr>
                  </a:outerShdw>
                </a:effectLst>
              </a:rPr>
              <a:t>Conclusión</a:t>
            </a:r>
            <a:endParaRPr lang="en-US" sz="6000" b="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61951" y="2543888"/>
            <a:ext cx="7054850" cy="2667000"/>
          </a:xfrm>
        </p:spPr>
        <p:txBody>
          <a:bodyPr>
            <a:normAutofit/>
          </a:bodyPr>
          <a:lstStyle/>
          <a:p>
            <a:pPr marL="0" indent="0" algn="ctr">
              <a:lnSpc>
                <a:spcPct val="100000"/>
              </a:lnSpc>
              <a:buNone/>
            </a:pPr>
            <a:r>
              <a:rPr lang="es-ES" sz="3200" dirty="0">
                <a:solidFill>
                  <a:schemeClr val="tx1"/>
                </a:solidFill>
                <a:effectLst>
                  <a:outerShdw blurRad="38100" dist="38100" dir="2700000" algn="tl">
                    <a:srgbClr val="000000">
                      <a:alpha val="43137"/>
                    </a:srgbClr>
                  </a:outerShdw>
                </a:effectLst>
              </a:rPr>
              <a:t>Tal vez piensas que tú no eres digno del cielo; que te has estado alejando de Dios, y el cielo suena como un lugar que alguien como tú no podría alcanzar. </a:t>
            </a:r>
            <a:endParaRPr lang="en-US" sz="32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25129.jpg">
            <a:extLst>
              <a:ext uri="{FF2B5EF4-FFF2-40B4-BE49-F238E27FC236}">
                <a16:creationId xmlns:a16="http://schemas.microsoft.com/office/drawing/2014/main" id="{847CEF0C-D38E-912F-8DCB-1652047A6871}"/>
              </a:ext>
            </a:extLst>
          </p:cNvPr>
          <p:cNvPicPr>
            <a:picLocks noChangeAspect="1"/>
          </p:cNvPicPr>
          <p:nvPr/>
        </p:nvPicPr>
        <p:blipFill>
          <a:blip r:embed="rId3"/>
          <a:stretch>
            <a:fillRect/>
          </a:stretch>
        </p:blipFill>
        <p:spPr>
          <a:xfrm>
            <a:off x="7776548" y="2362200"/>
            <a:ext cx="4165600" cy="3124200"/>
          </a:xfrm>
          <a:prstGeom prst="rect">
            <a:avLst/>
          </a:prstGeom>
          <a:ln w="12700">
            <a:miter lim="400000"/>
          </a:ln>
        </p:spPr>
      </p:pic>
    </p:spTree>
    <p:extLst>
      <p:ext uri="{BB962C8B-B14F-4D97-AF65-F5344CB8AC3E}">
        <p14:creationId xmlns:p14="http://schemas.microsoft.com/office/powerpoint/2010/main" val="68381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4908"/>
            <a:ext cx="10058400" cy="1325563"/>
          </a:xfrm>
        </p:spPr>
        <p:txBody>
          <a:bodyPr>
            <a:normAutofit/>
          </a:bodyPr>
          <a:lstStyle/>
          <a:p>
            <a:pPr algn="ctr"/>
            <a:r>
              <a:rPr lang="en-US" sz="6000" b="1" dirty="0" err="1">
                <a:effectLst>
                  <a:outerShdw blurRad="38100" dist="38100" dir="2700000" algn="tl">
                    <a:srgbClr val="000000">
                      <a:alpha val="43137"/>
                    </a:srgbClr>
                  </a:outerShdw>
                </a:effectLst>
              </a:rPr>
              <a:t>Conclusión</a:t>
            </a:r>
            <a:endParaRPr lang="en-US" sz="6000" b="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81000" y="2152193"/>
            <a:ext cx="7594735" cy="3501189"/>
          </a:xfrm>
        </p:spPr>
        <p:txBody>
          <a:bodyPr>
            <a:normAutofit/>
          </a:bodyPr>
          <a:lstStyle/>
          <a:p>
            <a:pPr marL="0" indent="0" algn="ctr">
              <a:lnSpc>
                <a:spcPct val="100000"/>
              </a:lnSpc>
              <a:buNone/>
            </a:pPr>
            <a:r>
              <a:rPr lang="es-ES" sz="3600" dirty="0">
                <a:solidFill>
                  <a:schemeClr val="tx1"/>
                </a:solidFill>
                <a:effectLst>
                  <a:outerShdw blurRad="38100" dist="38100" dir="2700000" algn="tl">
                    <a:srgbClr val="000000">
                      <a:alpha val="43137"/>
                    </a:srgbClr>
                  </a:outerShdw>
                </a:effectLst>
              </a:rPr>
              <a:t>Hoy, Jesús te está llamando para ir a su hogar. Él quiere transformarte y quiere que aceptes la promesa del cielo. Tu eres un hijo e hija de Dios, y tu perteneces en el cielo.</a:t>
            </a:r>
            <a:endParaRPr lang="en-US" sz="36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Pin on Happy Sabbath">
            <a:extLst>
              <a:ext uri="{FF2B5EF4-FFF2-40B4-BE49-F238E27FC236}">
                <a16:creationId xmlns:a16="http://schemas.microsoft.com/office/drawing/2014/main" id="{EBB998FA-8C02-3079-7BEA-421991A3D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273" y="1945128"/>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83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1640"/>
            <a:ext cx="10058400" cy="1325563"/>
          </a:xfrm>
        </p:spPr>
        <p:txBody>
          <a:bodyPr>
            <a:normAutofit/>
          </a:bodyPr>
          <a:lstStyle/>
          <a:p>
            <a:pPr algn="ctr"/>
            <a:r>
              <a:rPr lang="en-US" sz="6000" b="1" dirty="0" err="1">
                <a:effectLst>
                  <a:outerShdw blurRad="38100" dist="38100" dir="2700000" algn="tl">
                    <a:srgbClr val="000000">
                      <a:alpha val="43137"/>
                    </a:srgbClr>
                  </a:outerShdw>
                </a:effectLst>
              </a:rPr>
              <a:t>Conclusión</a:t>
            </a:r>
            <a:endParaRPr lang="en-US" sz="6000" b="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44905" y="1756611"/>
            <a:ext cx="6640095" cy="5023221"/>
          </a:xfrm>
        </p:spPr>
        <p:txBody>
          <a:bodyPr>
            <a:normAutofit/>
          </a:bodyPr>
          <a:lstStyle/>
          <a:p>
            <a:pPr marL="0" indent="0">
              <a:lnSpc>
                <a:spcPct val="120000"/>
              </a:lnSpc>
              <a:buNone/>
            </a:pPr>
            <a:r>
              <a:rPr lang="es-ES" sz="3100" dirty="0">
                <a:solidFill>
                  <a:schemeClr val="tx1"/>
                </a:solidFill>
                <a:effectLst>
                  <a:outerShdw blurRad="38100" dist="38100" dir="2700000" algn="tl">
                    <a:srgbClr val="000000">
                      <a:alpha val="43137"/>
                    </a:srgbClr>
                  </a:outerShdw>
                </a:effectLst>
              </a:rPr>
              <a:t>Levanta tus ojos al cielo, respira la frescura de ese lugar, y que te recuerden que el cielo es un lugar de reunión, curación y paz.
	-No pierdas la fe
	-No pierdas de vista el cielo
	-No te desanimes</a:t>
            </a:r>
            <a:endParaRPr lang="en-US"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25078.jpg">
            <a:extLst>
              <a:ext uri="{FF2B5EF4-FFF2-40B4-BE49-F238E27FC236}">
                <a16:creationId xmlns:a16="http://schemas.microsoft.com/office/drawing/2014/main" id="{6B22645D-A489-A68A-9FE1-4F0A56D4F976}"/>
              </a:ext>
            </a:extLst>
          </p:cNvPr>
          <p:cNvPicPr>
            <a:picLocks noChangeAspect="1"/>
          </p:cNvPicPr>
          <p:nvPr/>
        </p:nvPicPr>
        <p:blipFill>
          <a:blip r:embed="rId3"/>
          <a:stretch>
            <a:fillRect/>
          </a:stretch>
        </p:blipFill>
        <p:spPr>
          <a:xfrm>
            <a:off x="7052174" y="1898649"/>
            <a:ext cx="4794921" cy="3596191"/>
          </a:xfrm>
          <a:prstGeom prst="rect">
            <a:avLst/>
          </a:prstGeom>
          <a:ln w="12700">
            <a:miter lim="400000"/>
          </a:ln>
        </p:spPr>
      </p:pic>
    </p:spTree>
    <p:extLst>
      <p:ext uri="{BB962C8B-B14F-4D97-AF65-F5344CB8AC3E}">
        <p14:creationId xmlns:p14="http://schemas.microsoft.com/office/powerpoint/2010/main" val="346225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9059"/>
            <a:ext cx="10058400" cy="1325563"/>
          </a:xfrm>
        </p:spPr>
        <p:txBody>
          <a:bodyPr>
            <a:normAutofit/>
          </a:bodyPr>
          <a:lstStyle/>
          <a:p>
            <a:pPr algn="ctr"/>
            <a:r>
              <a:rPr lang="en-US" sz="6000" b="1" dirty="0" err="1">
                <a:effectLst>
                  <a:outerShdw blurRad="38100" dist="38100" dir="2700000" algn="tl">
                    <a:srgbClr val="000000">
                      <a:alpha val="43137"/>
                    </a:srgbClr>
                  </a:outerShdw>
                </a:effectLst>
              </a:rPr>
              <a:t>Conclusión</a:t>
            </a:r>
            <a:endParaRPr lang="en-US" sz="6000" b="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81000" y="1929420"/>
            <a:ext cx="7594735" cy="3882189"/>
          </a:xfrm>
        </p:spPr>
        <p:txBody>
          <a:bodyPr>
            <a:normAutofit lnSpcReduction="10000"/>
          </a:bodyPr>
          <a:lstStyle/>
          <a:p>
            <a:pPr marL="0" indent="0" algn="ctr">
              <a:lnSpc>
                <a:spcPct val="120000"/>
              </a:lnSpc>
              <a:buNone/>
            </a:pPr>
            <a:r>
              <a:rPr lang="es-ES" sz="3900" dirty="0">
                <a:solidFill>
                  <a:schemeClr val="tx1"/>
                </a:solidFill>
                <a:effectLst>
                  <a:outerShdw blurRad="38100" dist="38100" dir="2700000" algn="tl">
                    <a:srgbClr val="000000">
                      <a:alpha val="43137"/>
                    </a:srgbClr>
                  </a:outerShdw>
                </a:effectLst>
              </a:rPr>
              <a:t>Jesús te invita para poner tus tesoros en el cielo,</a:t>
            </a:r>
          </a:p>
          <a:p>
            <a:pPr marL="0" indent="0" algn="ctr">
              <a:lnSpc>
                <a:spcPct val="120000"/>
              </a:lnSpc>
              <a:buNone/>
            </a:pPr>
            <a:r>
              <a:rPr lang="es-ES" sz="3900" dirty="0">
                <a:solidFill>
                  <a:schemeClr val="tx1"/>
                </a:solidFill>
                <a:effectLst>
                  <a:outerShdw blurRad="38100" dist="38100" dir="2700000" algn="tl">
                    <a:srgbClr val="000000">
                      <a:alpha val="43137"/>
                    </a:srgbClr>
                  </a:outerShdw>
                </a:effectLst>
              </a:rPr>
              <a:t>"Porque donde está tu tesoro, allí también estará tu corazón".
</a:t>
            </a:r>
            <a:endParaRPr lang="en-US" b="1"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Pin on Happy Sabbath">
            <a:extLst>
              <a:ext uri="{FF2B5EF4-FFF2-40B4-BE49-F238E27FC236}">
                <a16:creationId xmlns:a16="http://schemas.microsoft.com/office/drawing/2014/main" id="{CB5861DC-3E64-3CAE-BB13-5C0D0ECBF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273" y="1945128"/>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20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tile tx="-121920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8" y="2057400"/>
            <a:ext cx="4402975" cy="1500980"/>
          </a:xfrm>
        </p:spPr>
        <p:txBody>
          <a:bodyPr/>
          <a:lstStyle/>
          <a:p>
            <a:pPr algn="ctr"/>
            <a:r>
              <a:rPr lang="en-US">
                <a:solidFill>
                  <a:schemeClr val="tx1"/>
                </a:solidFill>
                <a:latin typeface="Bahnschrift Condensed" panose="020B0502040204020203" pitchFamily="34" charset="0"/>
                <a:cs typeface="Aharoni" panose="020F0502020204030204" pitchFamily="2" charset="-79"/>
              </a:rPr>
              <a:t>FIN
</a:t>
            </a:r>
            <a:endParaRPr lang="en-US" dirty="0">
              <a:solidFill>
                <a:schemeClr val="tx1"/>
              </a:solidFill>
              <a:latin typeface="Bahnschrift Condensed" panose="020B0502040204020203" pitchFamily="34" charset="0"/>
              <a:cs typeface="Aharoni" panose="020F0502020204030204" pitchFamily="2" charset="-79"/>
            </a:endParaRPr>
          </a:p>
        </p:txBody>
      </p:sp>
      <p:pic>
        <p:nvPicPr>
          <p:cNvPr id="1026" name="Picture 2" descr="Logo – Identity Guideline System">
            <a:extLst>
              <a:ext uri="{FF2B5EF4-FFF2-40B4-BE49-F238E27FC236}">
                <a16:creationId xmlns:a16="http://schemas.microsoft.com/office/drawing/2014/main" id="{9C9680D8-E35F-10C5-2ADC-E76AC07D86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96" y="6324600"/>
            <a:ext cx="457203" cy="45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34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9059"/>
            <a:ext cx="10058400" cy="1626067"/>
          </a:xfrm>
        </p:spPr>
        <p:txBody>
          <a:bodyPr>
            <a:normAutofit fontScale="90000"/>
          </a:bodyPr>
          <a:lstStyle/>
          <a:p>
            <a:pPr algn="ctr"/>
            <a:r>
              <a:rPr lang="en-US" sz="6000" dirty="0" err="1">
                <a:effectLst>
                  <a:outerShdw blurRad="38100" dist="38100" dir="2700000" algn="tl">
                    <a:srgbClr val="000000">
                      <a:alpha val="43137"/>
                    </a:srgbClr>
                  </a:outerShdw>
                </a:effectLst>
                <a:latin typeface="Bahnschrift Condensed" panose="020B0502040204020203" pitchFamily="34" charset="0"/>
              </a:rPr>
              <a:t>Sermón</a:t>
            </a:r>
            <a:r>
              <a:rPr lang="en-US" sz="6000" dirty="0">
                <a:effectLst>
                  <a:outerShdw blurRad="38100" dist="38100" dir="2700000" algn="tl">
                    <a:srgbClr val="000000">
                      <a:alpha val="43137"/>
                    </a:srgbClr>
                  </a:outerShdw>
                </a:effectLst>
                <a:latin typeface="Bahnschrift Condensed" panose="020B0502040204020203" pitchFamily="34" charset="0"/>
              </a:rPr>
              <a:t> del Monte</a:t>
            </a:r>
            <a:r>
              <a:rPr lang="en-US" sz="6000" dirty="0">
                <a:latin typeface="Bahnschrift Condensed" panose="020B0502040204020203" pitchFamily="34" charset="0"/>
              </a:rPr>
              <a:t>
</a:t>
            </a:r>
            <a:endParaRPr lang="en-US" sz="6000" dirty="0"/>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616688" y="1634622"/>
            <a:ext cx="11111024" cy="5095787"/>
          </a:xfrm>
        </p:spPr>
        <p:txBody>
          <a:bodyPr>
            <a:normAutofit/>
          </a:bodyPr>
          <a:lstStyle/>
          <a:p>
            <a:pPr marL="0" indent="0" algn="ctr">
              <a:lnSpc>
                <a:spcPct val="100000"/>
              </a:lnSpc>
              <a:buNone/>
            </a:pPr>
            <a:r>
              <a:rPr lang="es-ES" sz="4000" dirty="0">
                <a:solidFill>
                  <a:schemeClr val="tx1"/>
                </a:solidFill>
                <a:effectLst>
                  <a:outerShdw blurRad="38100" dist="38100" dir="2700000" algn="tl">
                    <a:srgbClr val="000000">
                      <a:alpha val="43137"/>
                    </a:srgbClr>
                  </a:outerShdw>
                </a:effectLst>
              </a:rPr>
              <a:t>Mateo 6:19–21 dice: "No os hagáis tesoros en la tierra, donde la polilla y el óxido destruyen, y donde los ladrones entran y roban; Pero acumulad tesoros en el cielo, donde ni la polilla ni el óxido destruyen y donde los ladrones no entran y roban. Porque donde esté tu tesoro, allí estará también tu corazón".</a:t>
            </a:r>
            <a:endParaRPr lang="en-US" sz="40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0999" y="1733431"/>
            <a:ext cx="8699206" cy="5124569"/>
          </a:xfrm>
        </p:spPr>
        <p:txBody>
          <a:bodyPr>
            <a:normAutofit fontScale="92500" lnSpcReduction="10000"/>
          </a:bodyPr>
          <a:lstStyle/>
          <a:p>
            <a:pPr marL="0" indent="0" algn="ctr">
              <a:buNone/>
            </a:pPr>
            <a:r>
              <a:rPr lang="es-ES" sz="3500" dirty="0">
                <a:solidFill>
                  <a:schemeClr val="tx1"/>
                </a:solidFill>
                <a:effectLst>
                  <a:outerShdw blurRad="38100" dist="38100" dir="2700000" algn="tl">
                    <a:srgbClr val="000000">
                      <a:alpha val="43137"/>
                    </a:srgbClr>
                  </a:outerShdw>
                </a:effectLst>
              </a:rPr>
              <a:t>Para ayudarnos a entender por qué no debemos acumular tesoros en la tierra, sino en el cielo, Jesús describe el cielo y la tierra. Lo hace de manera fascinante, en solo tres palabras: 
Polilla
 Óxido 
Ladrones
 Echemos un vistazo más de cerca a cada uno de estos y veamos lo que revelan.</a:t>
            </a:r>
            <a:r>
              <a:rPr lang="es-ES" dirty="0"/>
              <a:t>
</a:t>
            </a:r>
            <a:endParaRPr lang="en-US" dirty="0"/>
          </a:p>
        </p:txBody>
      </p:sp>
      <p:sp>
        <p:nvSpPr>
          <p:cNvPr id="7" name="Title 1">
            <a:extLst>
              <a:ext uri="{FF2B5EF4-FFF2-40B4-BE49-F238E27FC236}">
                <a16:creationId xmlns:a16="http://schemas.microsoft.com/office/drawing/2014/main" id="{D06ACA29-7087-A913-3972-D21DDC56B3DD}"/>
              </a:ext>
            </a:extLst>
          </p:cNvPr>
          <p:cNvSpPr txBox="1">
            <a:spLocks/>
          </p:cNvSpPr>
          <p:nvPr/>
        </p:nvSpPr>
        <p:spPr>
          <a:xfrm>
            <a:off x="914400" y="407868"/>
            <a:ext cx="10058400" cy="152725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ctr"/>
            <a:r>
              <a:rPr lang="en-US" sz="6500" dirty="0" err="1">
                <a:effectLst>
                  <a:outerShdw blurRad="38100" dist="38100" dir="2700000" algn="tl">
                    <a:srgbClr val="000000">
                      <a:alpha val="43137"/>
                    </a:srgbClr>
                  </a:outerShdw>
                </a:effectLst>
                <a:latin typeface="Bahnschrift Condensed" panose="020B0502040204020203" pitchFamily="34" charset="0"/>
              </a:rPr>
              <a:t>Polilla</a:t>
            </a:r>
            <a:r>
              <a:rPr lang="en-US" sz="6500" dirty="0">
                <a:effectLst>
                  <a:outerShdw blurRad="38100" dist="38100" dir="2700000" algn="tl">
                    <a:srgbClr val="000000">
                      <a:alpha val="43137"/>
                    </a:srgbClr>
                  </a:outerShdw>
                </a:effectLst>
                <a:latin typeface="Bahnschrift Condensed" panose="020B0502040204020203" pitchFamily="34" charset="0"/>
              </a:rPr>
              <a:t>, </a:t>
            </a:r>
            <a:r>
              <a:rPr lang="en-US" sz="6500" dirty="0" err="1">
                <a:effectLst>
                  <a:outerShdw blurRad="38100" dist="38100" dir="2700000" algn="tl">
                    <a:srgbClr val="000000">
                      <a:alpha val="43137"/>
                    </a:srgbClr>
                  </a:outerShdw>
                </a:effectLst>
                <a:latin typeface="Bahnschrift Condensed" panose="020B0502040204020203" pitchFamily="34" charset="0"/>
              </a:rPr>
              <a:t>Óxido</a:t>
            </a:r>
            <a:r>
              <a:rPr lang="en-US" sz="6500" dirty="0">
                <a:effectLst>
                  <a:outerShdw blurRad="38100" dist="38100" dir="2700000" algn="tl">
                    <a:srgbClr val="000000">
                      <a:alpha val="43137"/>
                    </a:srgbClr>
                  </a:outerShdw>
                </a:effectLst>
                <a:latin typeface="Bahnschrift Condensed" panose="020B0502040204020203" pitchFamily="34" charset="0"/>
              </a:rPr>
              <a:t> y Ladrones</a:t>
            </a:r>
            <a:r>
              <a:rPr lang="en-US" sz="6000" dirty="0">
                <a:latin typeface="Bahnschrift Condensed" panose="020B0502040204020203" pitchFamily="34" charset="0"/>
              </a:rPr>
              <a:t>
</a:t>
            </a:r>
            <a:endParaRPr lang="en-US" sz="6000" dirty="0"/>
          </a:p>
        </p:txBody>
      </p:sp>
      <p:pic>
        <p:nvPicPr>
          <p:cNvPr id="8" name="Picture 7">
            <a:extLst>
              <a:ext uri="{FF2B5EF4-FFF2-40B4-BE49-F238E27FC236}">
                <a16:creationId xmlns:a16="http://schemas.microsoft.com/office/drawing/2014/main" id="{835016ED-3B0D-57CB-3610-FB06C516DB26}"/>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080" name="Picture 8">
            <a:extLst>
              <a:ext uri="{FF2B5EF4-FFF2-40B4-BE49-F238E27FC236}">
                <a16:creationId xmlns:a16="http://schemas.microsoft.com/office/drawing/2014/main" id="{E01A0271-06DF-CBBA-5EE4-18AA4EFFEE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102" y="2020186"/>
            <a:ext cx="3218046" cy="321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35651"/>
            <a:ext cx="10058400" cy="1564878"/>
          </a:xfrm>
        </p:spPr>
        <p:txBody>
          <a:bodyPr>
            <a:normAutofit fontScale="90000"/>
          </a:bodyPr>
          <a:lstStyle/>
          <a:p>
            <a:pPr algn="ctr"/>
            <a:r>
              <a:rPr lang="en-US" sz="7300" dirty="0" err="1">
                <a:effectLst>
                  <a:outerShdw blurRad="38100" dist="38100" dir="2700000" algn="tl">
                    <a:srgbClr val="000000">
                      <a:alpha val="43137"/>
                    </a:srgbClr>
                  </a:outerShdw>
                </a:effectLst>
                <a:latin typeface="Bahnschrift Condensed" panose="020B0502040204020203" pitchFamily="34" charset="0"/>
              </a:rPr>
              <a:t>Polilla</a:t>
            </a:r>
            <a:r>
              <a:rPr lang="en-US" sz="6000" dirty="0">
                <a:latin typeface="Bahnschrift Condensed" panose="020B0502040204020203" pitchFamily="34" charset="0"/>
              </a:rPr>
              <a:t>
</a:t>
            </a:r>
          </a:p>
        </p:txBody>
      </p:sp>
      <p:sp>
        <p:nvSpPr>
          <p:cNvPr id="3" name="Content Placeholder 2"/>
          <p:cNvSpPr>
            <a:spLocks noGrp="1"/>
          </p:cNvSpPr>
          <p:nvPr>
            <p:ph sz="half" idx="1"/>
          </p:nvPr>
        </p:nvSpPr>
        <p:spPr>
          <a:xfrm>
            <a:off x="499729" y="1505149"/>
            <a:ext cx="8346559" cy="5032375"/>
          </a:xfrm>
        </p:spPr>
        <p:txBody>
          <a:bodyPr>
            <a:normAutofit fontScale="92500"/>
          </a:bodyPr>
          <a:lstStyle/>
          <a:p>
            <a:pPr marL="0" indent="0" algn="ctr">
              <a:lnSpc>
                <a:spcPct val="110000"/>
              </a:lnSpc>
              <a:buNone/>
            </a:pPr>
            <a:r>
              <a:rPr lang="es-ES" sz="3200" dirty="0">
                <a:solidFill>
                  <a:schemeClr val="tx1"/>
                </a:solidFill>
                <a:effectLst>
                  <a:outerShdw blurRad="38100" dist="38100" dir="2700000" algn="tl">
                    <a:srgbClr val="000000">
                      <a:alpha val="43137"/>
                    </a:srgbClr>
                  </a:outerShdw>
                </a:effectLst>
              </a:rPr>
              <a:t>Las polillas son pequeños insectos principalmente nocturnos relacionados con las mariposas. Pueden crear nuevos patrones no deseados en su alfombra o convertir su suéter en una obra de arte inesperada.
</a:t>
            </a:r>
            <a:r>
              <a:rPr lang="en-US" sz="3200" dirty="0">
                <a:solidFill>
                  <a:schemeClr val="tx1"/>
                </a:solidFill>
                <a:effectLst>
                  <a:outerShdw blurRad="38100" dist="38100" dir="2700000" algn="tl">
                    <a:srgbClr val="000000">
                      <a:alpha val="43137"/>
                    </a:srgbClr>
                  </a:outerShdw>
                </a:effectLst>
              </a:rPr>
              <a:t> </a:t>
            </a:r>
            <a:r>
              <a:rPr lang="es-ES" sz="3200" dirty="0">
                <a:solidFill>
                  <a:schemeClr val="tx1"/>
                </a:solidFill>
                <a:effectLst>
                  <a:outerShdw blurRad="38100" dist="38100" dir="2700000" algn="tl">
                    <a:srgbClr val="000000">
                      <a:alpha val="43137"/>
                    </a:srgbClr>
                  </a:outerShdw>
                </a:effectLst>
              </a:rPr>
              <a:t>El hecho de que Jesús hablara de la polilla despierta curiosidad acerca de este insecto algo evasivo. Lo intrigante de las polillas es que parece que la mayoría de las especies son plagas. </a:t>
            </a:r>
            <a:endParaRPr lang="en-US" sz="3200" dirty="0">
              <a:solidFill>
                <a:schemeClr val="tx1"/>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B84B7599-C581-0167-D082-24B93C0B83C1}"/>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6146" name="Picture 2" descr="Free Moth Cliparts, Download Free Moth Cliparts png images, Free ClipArts  on Clipart Library">
            <a:extLst>
              <a:ext uri="{FF2B5EF4-FFF2-40B4-BE49-F238E27FC236}">
                <a16:creationId xmlns:a16="http://schemas.microsoft.com/office/drawing/2014/main" id="{58DC52CB-8D61-CE52-627A-AC132284DF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4900" y="3559373"/>
            <a:ext cx="3048000" cy="156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9059"/>
            <a:ext cx="10058400" cy="1649122"/>
          </a:xfrm>
        </p:spPr>
        <p:txBody>
          <a:bodyPr>
            <a:normAutofit fontScale="90000"/>
          </a:bodyPr>
          <a:lstStyle/>
          <a:p>
            <a:pPr algn="ctr"/>
            <a:r>
              <a:rPr lang="en-US" sz="6700" dirty="0" err="1">
                <a:effectLst>
                  <a:outerShdw blurRad="38100" dist="38100" dir="2700000" algn="tl">
                    <a:srgbClr val="000000">
                      <a:alpha val="43137"/>
                    </a:srgbClr>
                  </a:outerShdw>
                </a:effectLst>
                <a:latin typeface="Bahnschrift Condensed" panose="020B0502040204020203" pitchFamily="34" charset="0"/>
              </a:rPr>
              <a:t>Polilla</a:t>
            </a:r>
            <a:r>
              <a:rPr lang="en-US" sz="6000" dirty="0">
                <a:latin typeface="Bahnschrift Condensed" panose="020B0502040204020203" pitchFamily="34" charset="0"/>
              </a:rPr>
              <a:t>
</a:t>
            </a:r>
            <a:endParaRPr lang="en-US" sz="6000" dirty="0"/>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786808" y="1958182"/>
            <a:ext cx="7921257" cy="4825390"/>
          </a:xfrm>
        </p:spPr>
        <p:txBody>
          <a:bodyPr>
            <a:normAutofit fontScale="85000" lnSpcReduction="10000"/>
          </a:bodyPr>
          <a:lstStyle/>
          <a:p>
            <a:pPr marL="0" indent="0">
              <a:lnSpc>
                <a:spcPct val="120000"/>
              </a:lnSpc>
              <a:buNone/>
            </a:pPr>
            <a:r>
              <a:rPr lang="es-ES" sz="4700" dirty="0">
                <a:solidFill>
                  <a:schemeClr val="tx1"/>
                </a:solidFill>
                <a:effectLst>
                  <a:outerShdw blurRad="38100" dist="38100" dir="2700000" algn="tl">
                    <a:srgbClr val="000000">
                      <a:alpha val="43137"/>
                    </a:srgbClr>
                  </a:outerShdw>
                </a:effectLst>
              </a:rPr>
              <a:t>Son agentes de destrucción para
-Frutas y Verduras (nuestra comida)
-Árboles (nuestro medio ambiente)
-Ropa (nuestro vestuario)</a:t>
            </a:r>
            <a:r>
              <a:rPr lang="es-ES" dirty="0"/>
              <a:t>
</a:t>
            </a:r>
            <a:endParaRPr lang="en-US" dirty="0"/>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Free Moth Cliparts, Download Free Moth Cliparts png images, Free ClipArts  on Clipart Library">
            <a:extLst>
              <a:ext uri="{FF2B5EF4-FFF2-40B4-BE49-F238E27FC236}">
                <a16:creationId xmlns:a16="http://schemas.microsoft.com/office/drawing/2014/main" id="{03F21BA4-320E-E68E-C979-D4C7227761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4148" y="3117111"/>
            <a:ext cx="3048000" cy="156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80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96" y="247531"/>
            <a:ext cx="10058400" cy="1698227"/>
          </a:xfrm>
        </p:spPr>
        <p:txBody>
          <a:bodyPr>
            <a:normAutofit fontScale="90000"/>
          </a:bodyPr>
          <a:lstStyle/>
          <a:p>
            <a:pPr algn="ctr"/>
            <a:r>
              <a:rPr lang="en-US" sz="6700" dirty="0" err="1">
                <a:effectLst>
                  <a:outerShdw blurRad="38100" dist="38100" dir="2700000" algn="tl">
                    <a:srgbClr val="000000">
                      <a:alpha val="43137"/>
                    </a:srgbClr>
                  </a:outerShdw>
                </a:effectLst>
                <a:latin typeface="Bahnschrift Condensed" panose="020B0502040204020203" pitchFamily="34" charset="0"/>
              </a:rPr>
              <a:t>Polilla</a:t>
            </a:r>
            <a:r>
              <a:rPr lang="en-US" sz="6000" dirty="0">
                <a:latin typeface="Bahnschrift Condensed" panose="020B0502040204020203" pitchFamily="34" charset="0"/>
              </a:rPr>
              <a:t>
</a:t>
            </a:r>
            <a:endParaRPr lang="en-US" sz="6000" dirty="0"/>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04799" y="1733107"/>
            <a:ext cx="8355419" cy="5025673"/>
          </a:xfrm>
        </p:spPr>
        <p:txBody>
          <a:bodyPr>
            <a:normAutofit/>
          </a:bodyPr>
          <a:lstStyle/>
          <a:p>
            <a:pPr marL="0" indent="0" algn="ctr">
              <a:lnSpc>
                <a:spcPct val="100000"/>
              </a:lnSpc>
              <a:buNone/>
            </a:pPr>
            <a:r>
              <a:rPr lang="es-ES" sz="4000" dirty="0">
                <a:solidFill>
                  <a:schemeClr val="tx1"/>
                </a:solidFill>
                <a:effectLst>
                  <a:outerShdw blurRad="38100" dist="38100" dir="2700000" algn="tl">
                    <a:srgbClr val="000000">
                      <a:alpha val="43137"/>
                    </a:srgbClr>
                  </a:outerShdw>
                </a:effectLst>
              </a:rPr>
              <a:t>Lo interesante de estos agentes de destrucción, fue la amplitud del daño que Jesús captó en una sola palabra: </a:t>
            </a:r>
            <a:r>
              <a:rPr lang="es-ES" sz="4000" b="1" u="sng" dirty="0">
                <a:solidFill>
                  <a:schemeClr val="tx1"/>
                </a:solidFill>
                <a:effectLst>
                  <a:outerShdw blurRad="38100" dist="38100" dir="2700000" algn="tl">
                    <a:srgbClr val="000000">
                      <a:alpha val="43137"/>
                    </a:srgbClr>
                  </a:outerShdw>
                </a:effectLst>
              </a:rPr>
              <a:t>Polilla</a:t>
            </a:r>
            <a:r>
              <a:rPr lang="es-ES" sz="4000" dirty="0">
                <a:solidFill>
                  <a:schemeClr val="tx1"/>
                </a:solidFill>
                <a:effectLst>
                  <a:outerShdw blurRad="38100" dist="38100" dir="2700000" algn="tl">
                    <a:srgbClr val="000000">
                      <a:alpha val="43137"/>
                    </a:srgbClr>
                  </a:outerShdw>
                </a:effectLst>
              </a:rPr>
              <a:t>. Incluso años después de que Jesús escogió la polilla para describir la destrucción, todavía entendemos lo que tenía en mente.</a:t>
            </a:r>
            <a:endParaRPr lang="en-US" sz="40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3" name="Picture 2" descr="Free Moth Cliparts, Download Free Moth Cliparts png images, Free ClipArts  on Clipart Library">
            <a:extLst>
              <a:ext uri="{FF2B5EF4-FFF2-40B4-BE49-F238E27FC236}">
                <a16:creationId xmlns:a16="http://schemas.microsoft.com/office/drawing/2014/main" id="{03F21BA4-320E-E68E-C979-D4C7227761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5279" y="3293560"/>
            <a:ext cx="3048000" cy="156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58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44513"/>
            <a:ext cx="10058400" cy="1711878"/>
          </a:xfrm>
        </p:spPr>
        <p:txBody>
          <a:bodyPr>
            <a:normAutofit fontScale="90000"/>
          </a:bodyPr>
          <a:lstStyle/>
          <a:p>
            <a:pPr algn="ctr"/>
            <a:r>
              <a:rPr lang="es-ES" sz="6700" dirty="0">
                <a:effectLst>
                  <a:outerShdw blurRad="38100" dist="38100" dir="2700000" algn="tl">
                    <a:srgbClr val="000000">
                      <a:alpha val="43137"/>
                    </a:srgbClr>
                  </a:outerShdw>
                </a:effectLst>
              </a:rPr>
              <a:t>Óxido </a:t>
            </a:r>
            <a:r>
              <a:rPr lang="en-US" sz="6000" dirty="0"/>
              <a:t>
</a:t>
            </a:r>
          </a:p>
        </p:txBody>
      </p:sp>
      <p:sp>
        <p:nvSpPr>
          <p:cNvPr id="4" name="Content Placeholder 3">
            <a:extLst>
              <a:ext uri="{FF2B5EF4-FFF2-40B4-BE49-F238E27FC236}">
                <a16:creationId xmlns:a16="http://schemas.microsoft.com/office/drawing/2014/main" id="{9F3B1A3C-1326-04CD-3440-788F7FA01945}"/>
              </a:ext>
            </a:extLst>
          </p:cNvPr>
          <p:cNvSpPr>
            <a:spLocks noGrp="1"/>
          </p:cNvSpPr>
          <p:nvPr>
            <p:ph idx="1"/>
          </p:nvPr>
        </p:nvSpPr>
        <p:spPr>
          <a:xfrm>
            <a:off x="380999" y="1956391"/>
            <a:ext cx="7497727" cy="4774018"/>
          </a:xfrm>
        </p:spPr>
        <p:txBody>
          <a:bodyPr>
            <a:normAutofit lnSpcReduction="10000"/>
          </a:bodyPr>
          <a:lstStyle/>
          <a:p>
            <a:pPr marL="0" indent="0" algn="ctr">
              <a:lnSpc>
                <a:spcPct val="100000"/>
              </a:lnSpc>
              <a:buNone/>
            </a:pPr>
            <a:r>
              <a:rPr lang="es-ES" sz="4000" dirty="0">
                <a:solidFill>
                  <a:schemeClr val="tx1"/>
                </a:solidFill>
                <a:effectLst>
                  <a:outerShdw blurRad="38100" dist="38100" dir="2700000" algn="tl">
                    <a:srgbClr val="000000">
                      <a:alpha val="43137"/>
                    </a:srgbClr>
                  </a:outerShdw>
                </a:effectLst>
              </a:rPr>
              <a:t>Jesús también se refiere al </a:t>
            </a:r>
            <a:r>
              <a:rPr lang="es-ES" sz="4000" b="1" u="sng" dirty="0">
                <a:solidFill>
                  <a:schemeClr val="tx1"/>
                </a:solidFill>
                <a:effectLst>
                  <a:outerShdw blurRad="38100" dist="38100" dir="2700000" algn="tl">
                    <a:srgbClr val="000000">
                      <a:alpha val="43137"/>
                    </a:srgbClr>
                  </a:outerShdw>
                </a:effectLst>
              </a:rPr>
              <a:t>óxido.</a:t>
            </a:r>
            <a:r>
              <a:rPr lang="es-ES" sz="4000" dirty="0">
                <a:solidFill>
                  <a:schemeClr val="tx1"/>
                </a:solidFill>
                <a:effectLst>
                  <a:outerShdw blurRad="38100" dist="38100" dir="2700000" algn="tl">
                    <a:srgbClr val="000000">
                      <a:alpha val="43137"/>
                    </a:srgbClr>
                  </a:outerShdw>
                </a:effectLst>
              </a:rPr>
              <a:t> Aquellos que viven en climas del norte están familiarizados con el óxido en los automóviles. La oxidación del automóvil puede ser un problema, pero generalmente no se piensa en términos de desastre. </a:t>
            </a:r>
            <a:endParaRPr lang="en-US" sz="4000"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78984-E5AB-6E39-ACE0-9766361F9AC9}"/>
              </a:ext>
            </a:extLst>
          </p:cNvPr>
          <p:cNvPicPr>
            <a:picLocks noChangeAspect="1"/>
          </p:cNvPicPr>
          <p:nvPr/>
        </p:nvPicPr>
        <p:blipFill>
          <a:blip r:embed="rId2"/>
          <a:stretch>
            <a:fillRect/>
          </a:stretch>
        </p:blipFill>
        <p:spPr>
          <a:xfrm>
            <a:off x="10972800" y="309059"/>
            <a:ext cx="969348" cy="871804"/>
          </a:xfrm>
          <a:prstGeom prst="rect">
            <a:avLst/>
          </a:prstGeom>
        </p:spPr>
      </p:pic>
      <p:pic>
        <p:nvPicPr>
          <p:cNvPr id="7170" name="Picture 2" descr="rust scrap png - Clip Art Library">
            <a:extLst>
              <a:ext uri="{FF2B5EF4-FFF2-40B4-BE49-F238E27FC236}">
                <a16:creationId xmlns:a16="http://schemas.microsoft.com/office/drawing/2014/main" id="{3E7F01DD-568F-94C6-ED3C-6A71F98F61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4" b="95313" l="9753" r="89973">
                        <a14:foregroundMark x1="27747" y1="90430" x2="27747" y2="90430"/>
                        <a14:foregroundMark x1="37225" y1="95117" x2="37225" y2="95117"/>
                        <a14:foregroundMark x1="51648" y1="95313" x2="51648" y2="95313"/>
                        <a14:foregroundMark x1="72390" y1="5664" x2="72390" y2="5664"/>
                      </a14:backgroundRemoval>
                    </a14:imgEffect>
                  </a14:imgLayer>
                </a14:imgProps>
              </a:ext>
              <a:ext uri="{28A0092B-C50C-407E-A947-70E740481C1C}">
                <a14:useLocalDpi xmlns:a14="http://schemas.microsoft.com/office/drawing/2010/main" val="0"/>
              </a:ext>
            </a:extLst>
          </a:blip>
          <a:srcRect/>
          <a:stretch>
            <a:fillRect/>
          </a:stretch>
        </p:blipFill>
        <p:spPr bwMode="auto">
          <a:xfrm>
            <a:off x="7226596" y="2415363"/>
            <a:ext cx="5160348" cy="36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51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C9760EFDD6FA45BA23E24CC9207055" ma:contentTypeVersion="2" ma:contentTypeDescription="Create a new document." ma:contentTypeScope="" ma:versionID="019768ebfb2ee3ab348c26521b3a9603">
  <xsd:schema xmlns:xsd="http://www.w3.org/2001/XMLSchema" xmlns:xs="http://www.w3.org/2001/XMLSchema" xmlns:p="http://schemas.microsoft.com/office/2006/metadata/properties" xmlns:ns3="1dee54c4-3034-4f25-9df9-5f3200a5dba2" targetNamespace="http://schemas.microsoft.com/office/2006/metadata/properties" ma:root="true" ma:fieldsID="7d79350d0b5e2d85a5d71a0535e8ca6f" ns3:_="">
    <xsd:import namespace="1dee54c4-3034-4f25-9df9-5f3200a5dba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e54c4-3034-4f25-9df9-5f3200a5d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875456-63B5-4163-862A-C259A1E20A63}">
  <ds:schemaRefs>
    <ds:schemaRef ds:uri="http://schemas.microsoft.com/office/2006/documentManagement/types"/>
    <ds:schemaRef ds:uri="http://purl.org/dc/dcmitype/"/>
    <ds:schemaRef ds:uri="1dee54c4-3034-4f25-9df9-5f3200a5dba2"/>
    <ds:schemaRef ds:uri="http://purl.org/dc/term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B6C0B11F-39C9-4118-930D-783386A27218}">
  <ds:schemaRefs>
    <ds:schemaRef ds:uri="1dee54c4-3034-4f25-9df9-5f3200a5db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C6508A-F53C-4D8E-A860-5F2FF1BC5B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design presentation (widescreen)</Template>
  <TotalTime>9122</TotalTime>
  <Words>2082</Words>
  <Application>Microsoft Office PowerPoint</Application>
  <PresentationFormat>Widescreen</PresentationFormat>
  <Paragraphs>84</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Bahnschrift Condensed</vt:lpstr>
      <vt:lpstr>Franklin Gothic Medium</vt:lpstr>
      <vt:lpstr>Medical Design 16x9</vt:lpstr>
      <vt:lpstr>¿Donde Pertenece tu Corazón?
</vt:lpstr>
      <vt:lpstr>Sermón del Monte
</vt:lpstr>
      <vt:lpstr>Sermón del Monte
</vt:lpstr>
      <vt:lpstr>Sermón del Monte
</vt:lpstr>
      <vt:lpstr>PowerPoint Presentation</vt:lpstr>
      <vt:lpstr>Polilla
</vt:lpstr>
      <vt:lpstr>Polilla
</vt:lpstr>
      <vt:lpstr>Polilla
</vt:lpstr>
      <vt:lpstr>Óxido 
</vt:lpstr>
      <vt:lpstr>Óxido 
</vt:lpstr>
      <vt:lpstr>Óxido 
</vt:lpstr>
      <vt:lpstr>Ladrones</vt:lpstr>
      <vt:lpstr>Ladrones
</vt:lpstr>
      <vt:lpstr>Ladrones</vt:lpstr>
      <vt:lpstr>Egoísmo</vt:lpstr>
      <vt:lpstr>Egoísmo</vt:lpstr>
      <vt:lpstr>¿Cómo es la Tierra?</vt:lpstr>
      <vt:lpstr>¿Cómo es La Tierra?</vt:lpstr>
      <vt:lpstr>¿Cómo es la Tierra?</vt:lpstr>
      <vt:lpstr>¿Cómo es el Cielo?</vt:lpstr>
      <vt:lpstr>¿Cómo es el Cielo?</vt:lpstr>
      <vt:lpstr>¿Cómo es el Cielo?</vt:lpstr>
      <vt:lpstr>¿Cómo es el Cielo?</vt:lpstr>
      <vt:lpstr>¿Cómo es el Cielo?</vt:lpstr>
      <vt:lpstr>¿Cómo es el Cielo?</vt:lpstr>
      <vt:lpstr>Tesoro celestial</vt:lpstr>
      <vt:lpstr>Tesoro celestial</vt:lpstr>
      <vt:lpstr>Tesoro celestial</vt:lpstr>
      <vt:lpstr>Tesoro celestial</vt:lpstr>
      <vt:lpstr>Tesoro celestial</vt:lpstr>
      <vt:lpstr>Tesoro celestial</vt:lpstr>
      <vt:lpstr>Conclusión</vt:lpstr>
      <vt:lpstr>Conclusión</vt:lpstr>
      <vt:lpstr>Conclusión</vt:lpstr>
      <vt:lpstr>Conclusión</vt:lpstr>
      <vt:lpstr>FIN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Your Heart Belongs</dc:title>
  <dc:creator>SeanLee Kelly</dc:creator>
  <cp:lastModifiedBy>Rudy Salazar</cp:lastModifiedBy>
  <cp:revision>3</cp:revision>
  <dcterms:created xsi:type="dcterms:W3CDTF">2023-06-22T20:40:18Z</dcterms:created>
  <dcterms:modified xsi:type="dcterms:W3CDTF">2023-08-15T16:30:29Z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0x0101006AC9760EFDD6FA45BA23E24CC9207055</vt:lpwstr>
  </property>
</Properties>
</file>