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62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55245643"/>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1.jpg" descr="Rich Family and Jesus - Ferrari by Michael Belk USA - Hi Res.jpg"/>
          <p:cNvPicPr>
            <a:picLocks noChangeAspect="1"/>
          </p:cNvPicPr>
          <p:nvPr/>
        </p:nvPicPr>
        <p:blipFill>
          <a:blip r:embed="rId2">
            <a:extLst/>
          </a:blip>
          <a:stretch>
            <a:fillRect/>
          </a:stretch>
        </p:blipFill>
        <p:spPr>
          <a:xfrm>
            <a:off x="-1306513" y="-1600200"/>
            <a:ext cx="11364914" cy="8458200"/>
          </a:xfrm>
          <a:prstGeom prst="rect">
            <a:avLst/>
          </a:prstGeom>
          <a:ln w="12700">
            <a:miter lim="400000"/>
          </a:ln>
        </p:spPr>
      </p:pic>
      <p:sp>
        <p:nvSpPr>
          <p:cNvPr id="113" name="Shape 113"/>
          <p:cNvSpPr/>
          <p:nvPr/>
        </p:nvSpPr>
        <p:spPr>
          <a:xfrm>
            <a:off x="3797300" y="255587"/>
            <a:ext cx="5257800" cy="184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400" b="1">
                <a:solidFill>
                  <a:srgbClr val="FFFFFF"/>
                </a:solidFill>
                <a:latin typeface="Cambria"/>
                <a:ea typeface="Cambria"/>
                <a:cs typeface="Cambria"/>
                <a:sym typeface="Cambria"/>
              </a:defRPr>
            </a:pPr>
            <a:r>
              <a:t> THE ECONOMICS OF ENOUGH</a:t>
            </a:r>
          </a:p>
          <a:p>
            <a:pPr algn="ctr">
              <a:defRPr sz="2500">
                <a:solidFill>
                  <a:srgbClr val="FFFEFC"/>
                </a:solidFill>
                <a:latin typeface="Avenir Heavy Oblique"/>
                <a:ea typeface="Avenir Heavy Oblique"/>
                <a:cs typeface="Avenir Heavy Oblique"/>
                <a:sym typeface="Avenir Heavy Oblique"/>
              </a:defRPr>
            </a:pPr>
            <a:r>
              <a:t>Faith-Vs-Finance.org</a:t>
            </a:r>
          </a:p>
        </p:txBody>
      </p:sp>
      <p:sp>
        <p:nvSpPr>
          <p:cNvPr id="114" name="Shape 114"/>
          <p:cNvSpPr/>
          <p:nvPr/>
        </p:nvSpPr>
        <p:spPr>
          <a:xfrm>
            <a:off x="2286000" y="6411912"/>
            <a:ext cx="68580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latin typeface="Cambria"/>
                <a:ea typeface="Cambria"/>
                <a:cs typeface="Cambria"/>
                <a:sym typeface="Cambria"/>
              </a:defRPr>
            </a:pPr>
            <a:r>
              <a:t>See more incredible images at </a:t>
            </a:r>
            <a:r>
              <a:rPr b="1"/>
              <a:t>www.journeyswiththemessiah.org</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0" name="image8.jpg" descr="Alan &amp; Katharine Barnhart &amp; Family.jpg"/>
          <p:cNvPicPr>
            <a:picLocks noChangeAspect="1"/>
          </p:cNvPicPr>
          <p:nvPr/>
        </p:nvPicPr>
        <p:blipFill>
          <a:blip r:embed="rId2">
            <a:extLst/>
          </a:blip>
          <a:srcRect b="20631"/>
          <a:stretch>
            <a:fillRect/>
          </a:stretch>
        </p:blipFill>
        <p:spPr>
          <a:xfrm>
            <a:off x="858837" y="3465512"/>
            <a:ext cx="7285038" cy="3252788"/>
          </a:xfrm>
          <a:prstGeom prst="rect">
            <a:avLst/>
          </a:prstGeom>
          <a:ln w="12700">
            <a:miter lim="400000"/>
          </a:ln>
        </p:spPr>
      </p:pic>
      <p:pic>
        <p:nvPicPr>
          <p:cNvPr id="151" name="image9.jpg" descr="Alan Barnhart.jpg"/>
          <p:cNvPicPr>
            <a:picLocks noChangeAspect="1"/>
          </p:cNvPicPr>
          <p:nvPr/>
        </p:nvPicPr>
        <p:blipFill>
          <a:blip r:embed="rId3">
            <a:extLst/>
          </a:blip>
          <a:stretch>
            <a:fillRect/>
          </a:stretch>
        </p:blipFill>
        <p:spPr>
          <a:xfrm>
            <a:off x="1244600" y="180975"/>
            <a:ext cx="2590800" cy="3900488"/>
          </a:xfrm>
          <a:prstGeom prst="rect">
            <a:avLst/>
          </a:prstGeom>
          <a:ln w="12700">
            <a:miter lim="400000"/>
          </a:ln>
        </p:spPr>
      </p:pic>
      <p:pic>
        <p:nvPicPr>
          <p:cNvPr id="152" name="image10.jpg" descr="Alan Barnhart on Wind Generator.jpg"/>
          <p:cNvPicPr>
            <a:picLocks noChangeAspect="1"/>
          </p:cNvPicPr>
          <p:nvPr/>
        </p:nvPicPr>
        <p:blipFill>
          <a:blip r:embed="rId4">
            <a:extLst/>
          </a:blip>
          <a:srcRect l="63183"/>
          <a:stretch>
            <a:fillRect/>
          </a:stretch>
        </p:blipFill>
        <p:spPr>
          <a:xfrm>
            <a:off x="5210175" y="180975"/>
            <a:ext cx="2701925" cy="3859213"/>
          </a:xfrm>
          <a:prstGeom prst="rect">
            <a:avLst/>
          </a:prstGeom>
          <a:ln w="12700">
            <a:miter lim="400000"/>
          </a:ln>
        </p:spPr>
      </p:pic>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6629400" y="6538912"/>
            <a:ext cx="2578100"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7F7F7F"/>
                </a:solidFill>
                <a:latin typeface="Arial"/>
                <a:ea typeface="Arial"/>
                <a:cs typeface="Arial"/>
                <a:sym typeface="Arial"/>
              </a:defRPr>
            </a:lvl1pPr>
          </a:lstStyle>
          <a:p>
            <a:r>
              <a:t>www.Faith-vs-Finance.org</a:t>
            </a:r>
          </a:p>
        </p:txBody>
      </p:sp>
      <p:grpSp>
        <p:nvGrpSpPr>
          <p:cNvPr id="157" name="Group 157"/>
          <p:cNvGrpSpPr/>
          <p:nvPr/>
        </p:nvGrpSpPr>
        <p:grpSpPr>
          <a:xfrm>
            <a:off x="710406" y="963930"/>
            <a:ext cx="7723188" cy="4930140"/>
            <a:chOff x="0" y="0"/>
            <a:chExt cx="7723187" cy="4930139"/>
          </a:xfrm>
        </p:grpSpPr>
        <p:sp>
          <p:nvSpPr>
            <p:cNvPr id="156" name="Shape 156"/>
            <p:cNvSpPr/>
            <p:nvPr/>
          </p:nvSpPr>
          <p:spPr>
            <a:xfrm>
              <a:off x="215900" y="139699"/>
              <a:ext cx="7291388" cy="4371342"/>
            </a:xfrm>
            <a:prstGeom prst="rect">
              <a:avLst/>
            </a:prstGeom>
            <a:noFill/>
            <a:ln>
              <a:noFill/>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4400">
                  <a:latin typeface="Avenir Heavy"/>
                  <a:ea typeface="Avenir Heavy"/>
                  <a:cs typeface="Avenir Heavy"/>
                  <a:sym typeface="Avenir Heavy"/>
                </a:defRPr>
              </a:pPr>
              <a:r>
                <a:t>“The army camp cooks shouldn’t eat any better than the soldiers on the front line.”</a:t>
              </a:r>
            </a:p>
            <a:p>
              <a:pPr algn="ctr">
                <a:defRPr sz="2200">
                  <a:latin typeface="Avenir Heavy"/>
                  <a:ea typeface="Avenir Heavy"/>
                  <a:cs typeface="Avenir Heavy"/>
                  <a:sym typeface="Avenir Heavy"/>
                </a:defRPr>
              </a:pPr>
              <a:endParaRPr/>
            </a:p>
            <a:p>
              <a:pPr algn="ctr">
                <a:defRPr sz="2800" i="1">
                  <a:latin typeface="Avenir Medium"/>
                  <a:ea typeface="Avenir Medium"/>
                  <a:cs typeface="Avenir Medium"/>
                  <a:sym typeface="Avenir Medium"/>
                </a:defRPr>
              </a:pPr>
              <a:r>
                <a:t>Alan</a:t>
              </a:r>
              <a:r>
                <a:rPr i="0"/>
                <a:t> </a:t>
              </a:r>
              <a:r>
                <a:t>Barnhart</a:t>
              </a:r>
            </a:p>
            <a:p>
              <a:pPr algn="ctr">
                <a:defRPr sz="2000" i="1">
                  <a:latin typeface="Avenir Medium"/>
                  <a:ea typeface="Avenir Medium"/>
                  <a:cs typeface="Avenir Medium"/>
                  <a:sym typeface="Avenir Medium"/>
                </a:defRPr>
              </a:pPr>
              <a:r>
                <a:t>CEO Barnhart Cranes &amp; Rigging</a:t>
              </a:r>
            </a:p>
          </p:txBody>
        </p:sp>
        <p:pic>
          <p:nvPicPr>
            <p:cNvPr id="155" name="Picture 154"/>
            <p:cNvPicPr>
              <a:picLocks/>
            </p:cNvPicPr>
            <p:nvPr/>
          </p:nvPicPr>
          <p:blipFill>
            <a:blip r:embed="rId2">
              <a:extLst/>
            </a:blip>
            <a:stretch>
              <a:fillRect/>
            </a:stretch>
          </p:blipFill>
          <p:spPr>
            <a:xfrm>
              <a:off x="0" y="0"/>
              <a:ext cx="7723188" cy="4930140"/>
            </a:xfrm>
            <a:prstGeom prst="rect">
              <a:avLst/>
            </a:prstGeom>
            <a:effectLst/>
          </p:spPr>
        </p:pic>
      </p:gr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Group 161"/>
          <p:cNvGrpSpPr/>
          <p:nvPr/>
        </p:nvGrpSpPr>
        <p:grpSpPr>
          <a:xfrm>
            <a:off x="438298" y="1130299"/>
            <a:ext cx="8318204" cy="4765041"/>
            <a:chOff x="0" y="0"/>
            <a:chExt cx="8318202" cy="4765040"/>
          </a:xfrm>
        </p:grpSpPr>
        <p:sp>
          <p:nvSpPr>
            <p:cNvPr id="160" name="Shape 160"/>
            <p:cNvSpPr/>
            <p:nvPr/>
          </p:nvSpPr>
          <p:spPr>
            <a:xfrm>
              <a:off x="215900" y="139699"/>
              <a:ext cx="7886403" cy="4206242"/>
            </a:xfrm>
            <a:prstGeom prst="rect">
              <a:avLst/>
            </a:prstGeom>
            <a:noFill/>
            <a:ln>
              <a:noFill/>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3200">
                  <a:latin typeface="Avenir Heavy Oblique"/>
                  <a:ea typeface="Avenir Heavy Oblique"/>
                  <a:cs typeface="Avenir Heavy Oblique"/>
                  <a:sym typeface="Avenir Heavy Oblique"/>
                </a:defRPr>
              </a:pPr>
              <a:r>
                <a:t>Could it be true?</a:t>
              </a:r>
            </a:p>
            <a:p>
              <a:pPr algn="ctr">
                <a:defRPr sz="2800">
                  <a:latin typeface="Avenir Heavy"/>
                  <a:ea typeface="Avenir Heavy"/>
                  <a:cs typeface="Avenir Heavy"/>
                  <a:sym typeface="Avenir Heavy"/>
                </a:defRPr>
              </a:pPr>
              <a:endParaRPr/>
            </a:p>
            <a:p>
              <a:pPr algn="ctr">
                <a:defRPr sz="4400">
                  <a:latin typeface="Avenir Heavy"/>
                  <a:ea typeface="Avenir Heavy"/>
                  <a:cs typeface="Avenir Heavy"/>
                  <a:sym typeface="Avenir Heavy"/>
                </a:defRPr>
              </a:pPr>
              <a:r>
                <a:t>God blesses us beyond</a:t>
              </a:r>
            </a:p>
            <a:p>
              <a:pPr algn="ctr">
                <a:defRPr sz="4400">
                  <a:latin typeface="Avenir Heavy"/>
                  <a:ea typeface="Avenir Heavy"/>
                  <a:cs typeface="Avenir Heavy"/>
                  <a:sym typeface="Avenir Heavy"/>
                </a:defRPr>
              </a:pPr>
              <a:r>
                <a:t>our needs so we can improve our standard of GIVING, </a:t>
              </a:r>
            </a:p>
            <a:p>
              <a:pPr algn="ctr">
                <a:defRPr sz="4400">
                  <a:latin typeface="Avenir Heavy"/>
                  <a:ea typeface="Avenir Heavy"/>
                  <a:cs typeface="Avenir Heavy"/>
                  <a:sym typeface="Avenir Heavy"/>
                </a:defRPr>
              </a:pPr>
              <a:r>
                <a:t>not our standard of LIVING.</a:t>
              </a:r>
            </a:p>
          </p:txBody>
        </p:sp>
        <p:pic>
          <p:nvPicPr>
            <p:cNvPr id="159" name="Picture 158"/>
            <p:cNvPicPr>
              <a:picLocks/>
            </p:cNvPicPr>
            <p:nvPr/>
          </p:nvPicPr>
          <p:blipFill>
            <a:blip r:embed="rId2">
              <a:extLst/>
            </a:blip>
            <a:stretch>
              <a:fillRect/>
            </a:stretch>
          </p:blipFill>
          <p:spPr>
            <a:xfrm>
              <a:off x="0" y="0"/>
              <a:ext cx="8318203" cy="4765041"/>
            </a:xfrm>
            <a:prstGeom prst="rect">
              <a:avLst/>
            </a:prstGeom>
            <a:effectLst/>
          </p:spPr>
        </p:pic>
      </p:gr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63" name="Manure in my wallet - cow pat.jpg"/>
          <p:cNvPicPr>
            <a:picLocks noChangeAspect="1"/>
          </p:cNvPicPr>
          <p:nvPr/>
        </p:nvPicPr>
        <p:blipFill>
          <a:blip r:embed="rId2">
            <a:extLst/>
          </a:blip>
          <a:stretch>
            <a:fillRect/>
          </a:stretch>
        </p:blipFill>
        <p:spPr>
          <a:xfrm>
            <a:off x="1143000" y="831850"/>
            <a:ext cx="6858000" cy="5135880"/>
          </a:xfrm>
          <a:prstGeom prst="rect">
            <a:avLst/>
          </a:prstGeom>
          <a:ln w="12700">
            <a:miter lim="400000"/>
          </a:ln>
        </p:spPr>
      </p:pic>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 name="Group 167"/>
          <p:cNvGrpSpPr/>
          <p:nvPr/>
        </p:nvGrpSpPr>
        <p:grpSpPr>
          <a:xfrm>
            <a:off x="326644" y="709930"/>
            <a:ext cx="8490712" cy="5742940"/>
            <a:chOff x="0" y="0"/>
            <a:chExt cx="8490711" cy="5742939"/>
          </a:xfrm>
        </p:grpSpPr>
        <p:sp>
          <p:nvSpPr>
            <p:cNvPr id="166" name="Shape 166"/>
            <p:cNvSpPr/>
            <p:nvPr/>
          </p:nvSpPr>
          <p:spPr>
            <a:xfrm>
              <a:off x="215900" y="139699"/>
              <a:ext cx="8058912" cy="5184142"/>
            </a:xfrm>
            <a:prstGeom prst="rect">
              <a:avLst/>
            </a:prstGeom>
            <a:noFill/>
            <a:ln>
              <a:noFill/>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sz="5500">
                  <a:latin typeface="Avenir Book"/>
                  <a:ea typeface="Avenir Book"/>
                  <a:cs typeface="Avenir Book"/>
                  <a:sym typeface="Avenir Book"/>
                </a:defRPr>
              </a:pPr>
              <a:r>
                <a:t>“Money is like manure.</a:t>
              </a:r>
            </a:p>
            <a:p>
              <a:pPr algn="ctr">
                <a:defRPr sz="5500">
                  <a:latin typeface="Avenir Book"/>
                  <a:ea typeface="Avenir Book"/>
                  <a:cs typeface="Avenir Book"/>
                  <a:sym typeface="Avenir Book"/>
                </a:defRPr>
              </a:pPr>
              <a:r>
                <a:t>Pile it up and it stinks.</a:t>
              </a:r>
            </a:p>
            <a:p>
              <a:pPr algn="ctr">
                <a:defRPr sz="5500">
                  <a:latin typeface="Avenir Book"/>
                  <a:ea typeface="Avenir Book"/>
                  <a:cs typeface="Avenir Book"/>
                  <a:sym typeface="Avenir Book"/>
                </a:defRPr>
              </a:pPr>
              <a:r>
                <a:t>But spread it around and</a:t>
              </a:r>
            </a:p>
            <a:p>
              <a:pPr algn="ctr">
                <a:defRPr sz="5500">
                  <a:latin typeface="Avenir Book"/>
                  <a:ea typeface="Avenir Book"/>
                  <a:cs typeface="Avenir Book"/>
                  <a:sym typeface="Avenir Book"/>
                </a:defRPr>
              </a:pPr>
              <a:r>
                <a:t>it does a lot of good.” </a:t>
              </a:r>
            </a:p>
            <a:p>
              <a:pPr algn="ctr">
                <a:defRPr sz="2400">
                  <a:latin typeface="Avenir Book"/>
                  <a:ea typeface="Avenir Book"/>
                  <a:cs typeface="Avenir Book"/>
                  <a:sym typeface="Avenir Book"/>
                </a:defRPr>
              </a:pPr>
              <a:endParaRPr/>
            </a:p>
            <a:p>
              <a:pPr algn="ctr">
                <a:defRPr sz="2400">
                  <a:latin typeface="Avenir Book Oblique"/>
                  <a:ea typeface="Avenir Book Oblique"/>
                  <a:cs typeface="Avenir Book Oblique"/>
                  <a:sym typeface="Avenir Book Oblique"/>
                </a:defRPr>
              </a:pPr>
              <a:r>
                <a:t>Clint Murchison Jnr</a:t>
              </a:r>
            </a:p>
          </p:txBody>
        </p:sp>
        <p:pic>
          <p:nvPicPr>
            <p:cNvPr id="165" name="Picture 164"/>
            <p:cNvPicPr>
              <a:picLocks/>
            </p:cNvPicPr>
            <p:nvPr/>
          </p:nvPicPr>
          <p:blipFill>
            <a:blip r:embed="rId2">
              <a:extLst/>
            </a:blip>
            <a:stretch>
              <a:fillRect/>
            </a:stretch>
          </p:blipFill>
          <p:spPr>
            <a:xfrm>
              <a:off x="0" y="-1"/>
              <a:ext cx="8490713" cy="5742941"/>
            </a:xfrm>
            <a:prstGeom prst="rect">
              <a:avLst/>
            </a:prstGeom>
            <a:effectLst/>
          </p:spPr>
        </p:pic>
      </p:grpSp>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893117" y="1544702"/>
            <a:ext cx="7682043" cy="2432972"/>
          </a:xfrm>
          <a:prstGeom prst="rect">
            <a:avLst/>
          </a:prstGeom>
        </p:spPr>
        <p:txBody>
          <a:bodyPr/>
          <a:lstStyle/>
          <a:p>
            <a:pPr defTabSz="443484">
              <a:defRPr sz="9312">
                <a:solidFill>
                  <a:srgbClr val="FF0000"/>
                </a:solidFill>
                <a:latin typeface="Arial Black"/>
                <a:ea typeface="Arial Black"/>
                <a:cs typeface="Arial Black"/>
                <a:sym typeface="Arial Black"/>
              </a:defRPr>
            </a:pPr>
            <a:r>
              <a:rPr sz="8536"/>
              <a:t>WARNING!</a:t>
            </a:r>
            <a:r>
              <a:t/>
            </a:r>
            <a:br/>
            <a:r>
              <a:rPr sz="3783">
                <a:solidFill>
                  <a:srgbClr val="000000"/>
                </a:solidFill>
              </a:rPr>
              <a:t>Personal Beliefs Ahead!</a:t>
            </a: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p:nvPr/>
        </p:nvSpPr>
        <p:spPr>
          <a:xfrm>
            <a:off x="-1" y="2362849"/>
            <a:ext cx="9144001"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100">
                <a:latin typeface="Avenir Heavy"/>
                <a:ea typeface="Avenir Heavy"/>
                <a:cs typeface="Avenir Heavy"/>
                <a:sym typeface="Avenir Heavy"/>
              </a:defRPr>
            </a:lvl1pPr>
          </a:lstStyle>
          <a:p>
            <a:r>
              <a:rPr dirty="0"/>
              <a:t>What does the Bible say about retirement?</a:t>
            </a: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Group 178"/>
          <p:cNvGrpSpPr/>
          <p:nvPr/>
        </p:nvGrpSpPr>
        <p:grpSpPr>
          <a:xfrm>
            <a:off x="670717" y="474979"/>
            <a:ext cx="7802566" cy="5908042"/>
            <a:chOff x="0" y="0"/>
            <a:chExt cx="7802564" cy="5908040"/>
          </a:xfrm>
        </p:grpSpPr>
        <p:sp>
          <p:nvSpPr>
            <p:cNvPr id="177" name="Shape 177"/>
            <p:cNvSpPr/>
            <p:nvPr/>
          </p:nvSpPr>
          <p:spPr>
            <a:xfrm>
              <a:off x="215900" y="139699"/>
              <a:ext cx="7370765" cy="5349242"/>
            </a:xfrm>
            <a:prstGeom prst="rect">
              <a:avLst/>
            </a:prstGeom>
            <a:noFill/>
            <a:ln>
              <a:noFill/>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2600">
                  <a:latin typeface="Avenir Book"/>
                  <a:ea typeface="Avenir Book"/>
                  <a:cs typeface="Avenir Book"/>
                  <a:sym typeface="Avenir Book"/>
                </a:defRPr>
              </a:pPr>
              <a:r>
                <a:t>“Then the Lord spoke to Moses, saying, “This is what pertains to the Levites: From twenty-five years old and above one may enter to perform service in the work of the tabernacle of meeting; and at the age of fifty years they must cease performing this work, and shall work no more. They may minister with their brethren in the tabernacle of meeting, to attend to needs, but they themselves shall do no work. Thus you shall do to the Levites regarding their duties.””</a:t>
              </a:r>
            </a:p>
            <a:p>
              <a:pPr algn="ctr">
                <a:defRPr sz="1400">
                  <a:latin typeface="Avenir Book"/>
                  <a:ea typeface="Avenir Book"/>
                  <a:cs typeface="Avenir Book"/>
                  <a:sym typeface="Avenir Book"/>
                </a:defRPr>
              </a:pPr>
              <a:endParaRPr/>
            </a:p>
            <a:p>
              <a:pPr algn="ctr">
                <a:defRPr sz="2400">
                  <a:latin typeface="Avenir Book Oblique"/>
                  <a:ea typeface="Avenir Book Oblique"/>
                  <a:cs typeface="Avenir Book Oblique"/>
                  <a:sym typeface="Avenir Book Oblique"/>
                </a:defRPr>
              </a:pPr>
              <a:r>
                <a:t>Numbers 8:23-26 </a:t>
              </a:r>
            </a:p>
          </p:txBody>
        </p:sp>
        <p:pic>
          <p:nvPicPr>
            <p:cNvPr id="176" name="Picture 175"/>
            <p:cNvPicPr>
              <a:picLocks/>
            </p:cNvPicPr>
            <p:nvPr/>
          </p:nvPicPr>
          <p:blipFill>
            <a:blip r:embed="rId2">
              <a:extLst/>
            </a:blip>
            <a:stretch>
              <a:fillRect/>
            </a:stretch>
          </p:blipFill>
          <p:spPr>
            <a:xfrm>
              <a:off x="0" y="0"/>
              <a:ext cx="7802565" cy="5908041"/>
            </a:xfrm>
            <a:prstGeom prst="rect">
              <a:avLst/>
            </a:prstGeom>
            <a:effectLst/>
          </p:spPr>
        </p:pic>
      </p:grpSp>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2"/>
          <p:cNvGrpSpPr/>
          <p:nvPr/>
        </p:nvGrpSpPr>
        <p:grpSpPr>
          <a:xfrm>
            <a:off x="440133" y="328930"/>
            <a:ext cx="8263734" cy="6200140"/>
            <a:chOff x="0" y="0"/>
            <a:chExt cx="8263732" cy="6200139"/>
          </a:xfrm>
        </p:grpSpPr>
        <p:sp>
          <p:nvSpPr>
            <p:cNvPr id="181" name="Shape 181"/>
            <p:cNvSpPr/>
            <p:nvPr/>
          </p:nvSpPr>
          <p:spPr>
            <a:xfrm>
              <a:off x="215900" y="139699"/>
              <a:ext cx="7831933" cy="5641342"/>
            </a:xfrm>
            <a:prstGeom prst="rect">
              <a:avLst/>
            </a:prstGeom>
            <a:noFill/>
            <a:ln>
              <a:noFill/>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2800">
                  <a:latin typeface="Avenir Book"/>
                  <a:ea typeface="Avenir Book"/>
                  <a:cs typeface="Avenir Book"/>
                  <a:sym typeface="Avenir Book"/>
                </a:defRPr>
              </a:pPr>
              <a:r>
                <a:t>“Therefore I say to you, </a:t>
              </a:r>
              <a:r>
                <a:rPr u="sng"/>
                <a:t>do not </a:t>
              </a:r>
              <a:r>
                <a:t>worry about your life, … Therefore </a:t>
              </a:r>
              <a:r>
                <a:rPr u="sng"/>
                <a:t>do not </a:t>
              </a:r>
              <a:r>
                <a:t>worry, saying, ‘What shall we eat?’ or ‘What shall we drink?’ or ‘What shall we wear?’ For </a:t>
              </a:r>
              <a:r>
                <a:rPr>
                  <a:latin typeface="Avenir Heavy"/>
                  <a:ea typeface="Avenir Heavy"/>
                  <a:cs typeface="Avenir Heavy"/>
                  <a:sym typeface="Avenir Heavy"/>
                </a:rPr>
                <a:t>after all these things the Gentiles seek</a:t>
              </a:r>
              <a:r>
                <a:t>. For your heavenly Father knows that you need all these things. But seek </a:t>
              </a:r>
              <a:r>
                <a:rPr>
                  <a:latin typeface="Avenir Heavy"/>
                  <a:ea typeface="Avenir Heavy"/>
                  <a:cs typeface="Avenir Heavy"/>
                  <a:sym typeface="Avenir Heavy"/>
                </a:rPr>
                <a:t>first</a:t>
              </a:r>
              <a:r>
                <a:t> the kingdom of God and His righteousness, and </a:t>
              </a:r>
              <a:r>
                <a:rPr>
                  <a:latin typeface="Avenir Heavy"/>
                  <a:ea typeface="Avenir Heavy"/>
                  <a:cs typeface="Avenir Heavy"/>
                  <a:sym typeface="Avenir Heavy"/>
                </a:rPr>
                <a:t>all</a:t>
              </a:r>
              <a:r>
                <a:t> these things </a:t>
              </a:r>
              <a:r>
                <a:rPr>
                  <a:latin typeface="Avenir Heavy"/>
                  <a:ea typeface="Avenir Heavy"/>
                  <a:cs typeface="Avenir Heavy"/>
                  <a:sym typeface="Avenir Heavy"/>
                </a:rPr>
                <a:t>shall</a:t>
              </a:r>
              <a:r>
                <a:t> be added unto you. Therefore </a:t>
              </a:r>
              <a:r>
                <a:rPr u="sng"/>
                <a:t>do not </a:t>
              </a:r>
              <a:r>
                <a:t>worry about tomorrow, for tomorrow will worry about its own things.”</a:t>
              </a:r>
            </a:p>
            <a:p>
              <a:pPr algn="ctr">
                <a:defRPr sz="1600">
                  <a:latin typeface="Avenir Book"/>
                  <a:ea typeface="Avenir Book"/>
                  <a:cs typeface="Avenir Book"/>
                  <a:sym typeface="Avenir Book"/>
                </a:defRPr>
              </a:pPr>
              <a:endParaRPr/>
            </a:p>
            <a:p>
              <a:pPr algn="ctr">
                <a:defRPr sz="2400">
                  <a:latin typeface="Avenir Book Oblique"/>
                  <a:ea typeface="Avenir Book Oblique"/>
                  <a:cs typeface="Avenir Book Oblique"/>
                  <a:sym typeface="Avenir Book Oblique"/>
                </a:defRPr>
              </a:pPr>
              <a:r>
                <a:t>Matthew 6:25, 31-34</a:t>
              </a:r>
            </a:p>
          </p:txBody>
        </p:sp>
        <p:pic>
          <p:nvPicPr>
            <p:cNvPr id="180" name="Picture 179"/>
            <p:cNvPicPr>
              <a:picLocks/>
            </p:cNvPicPr>
            <p:nvPr/>
          </p:nvPicPr>
          <p:blipFill>
            <a:blip r:embed="rId2">
              <a:extLst/>
            </a:blip>
            <a:stretch>
              <a:fillRect/>
            </a:stretch>
          </p:blipFill>
          <p:spPr>
            <a:xfrm>
              <a:off x="0" y="0"/>
              <a:ext cx="8263733" cy="6200140"/>
            </a:xfrm>
            <a:prstGeom prst="rect">
              <a:avLst/>
            </a:prstGeom>
            <a:effectLst/>
          </p:spPr>
        </p:pic>
      </p:gr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186"/>
          <p:cNvGrpSpPr/>
          <p:nvPr/>
        </p:nvGrpSpPr>
        <p:grpSpPr>
          <a:xfrm>
            <a:off x="1510954" y="1052829"/>
            <a:ext cx="6122092" cy="5057142"/>
            <a:chOff x="0" y="0"/>
            <a:chExt cx="6122091" cy="5057140"/>
          </a:xfrm>
        </p:grpSpPr>
        <p:sp>
          <p:nvSpPr>
            <p:cNvPr id="185" name="Shape 185"/>
            <p:cNvSpPr/>
            <p:nvPr/>
          </p:nvSpPr>
          <p:spPr>
            <a:xfrm>
              <a:off x="215900" y="139699"/>
              <a:ext cx="5690292" cy="4498342"/>
            </a:xfrm>
            <a:prstGeom prst="rect">
              <a:avLst/>
            </a:prstGeom>
            <a:noFill/>
            <a:ln>
              <a:noFill/>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2900">
                  <a:latin typeface="Avenir Book Oblique"/>
                  <a:ea typeface="Avenir Book Oblique"/>
                  <a:cs typeface="Avenir Book Oblique"/>
                  <a:sym typeface="Avenir Book Oblique"/>
                </a:defRPr>
              </a:pPr>
              <a:r>
                <a:t>Could it be?</a:t>
              </a:r>
            </a:p>
            <a:p>
              <a:pPr algn="ctr">
                <a:defRPr sz="2400">
                  <a:latin typeface="Avenir Book"/>
                  <a:ea typeface="Avenir Book"/>
                  <a:cs typeface="Avenir Book"/>
                  <a:sym typeface="Avenir Book"/>
                </a:defRPr>
              </a:pPr>
              <a:endParaRPr/>
            </a:p>
            <a:p>
              <a:pPr algn="ctr">
                <a:defRPr sz="5000">
                  <a:latin typeface="Avenir Heavy"/>
                  <a:ea typeface="Avenir Heavy"/>
                  <a:cs typeface="Avenir Heavy"/>
                  <a:sym typeface="Avenir Heavy"/>
                </a:defRPr>
              </a:pPr>
              <a:r>
                <a:t>The reward for good work is more work, not retirement. </a:t>
              </a:r>
            </a:p>
          </p:txBody>
        </p:sp>
        <p:pic>
          <p:nvPicPr>
            <p:cNvPr id="184" name="Picture 183"/>
            <p:cNvPicPr>
              <a:picLocks/>
            </p:cNvPicPr>
            <p:nvPr/>
          </p:nvPicPr>
          <p:blipFill>
            <a:blip r:embed="rId2">
              <a:extLst/>
            </a:blip>
            <a:stretch>
              <a:fillRect/>
            </a:stretch>
          </p:blipFill>
          <p:spPr>
            <a:xfrm>
              <a:off x="0" y="0"/>
              <a:ext cx="6122092" cy="5057141"/>
            </a:xfrm>
            <a:prstGeom prst="rect">
              <a:avLst/>
            </a:prstGeom>
            <a:effectLst/>
          </p:spPr>
        </p:pic>
      </p:gr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6" name="image5.jpeg" descr="Kushner book"/>
          <p:cNvPicPr>
            <a:picLocks noChangeAspect="1"/>
          </p:cNvPicPr>
          <p:nvPr/>
        </p:nvPicPr>
        <p:blipFill>
          <a:blip r:embed="rId2">
            <a:extLst/>
          </a:blip>
          <a:stretch>
            <a:fillRect/>
          </a:stretch>
        </p:blipFill>
        <p:spPr>
          <a:xfrm>
            <a:off x="2133600" y="-147638"/>
            <a:ext cx="5257800" cy="7005639"/>
          </a:xfrm>
          <a:prstGeom prst="rect">
            <a:avLst/>
          </a:prstGeom>
          <a:ln w="12700">
            <a:miter lim="400000"/>
          </a:ln>
        </p:spPr>
      </p:pic>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8" name="Shape 188"/>
          <p:cNvSpPr/>
          <p:nvPr/>
        </p:nvSpPr>
        <p:spPr>
          <a:xfrm>
            <a:off x="7467600" y="6553200"/>
            <a:ext cx="1752600" cy="256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D9D9D9"/>
                </a:solidFill>
              </a:defRPr>
            </a:lvl1pPr>
          </a:lstStyle>
          <a:p>
            <a:r>
              <a:t>www.Faith-vs-Finance.org</a:t>
            </a:r>
          </a:p>
        </p:txBody>
      </p:sp>
      <p:sp>
        <p:nvSpPr>
          <p:cNvPr id="189" name="Shape 189"/>
          <p:cNvSpPr/>
          <p:nvPr/>
        </p:nvSpPr>
        <p:spPr>
          <a:xfrm>
            <a:off x="517063" y="1232584"/>
            <a:ext cx="3456311" cy="364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600">
                <a:solidFill>
                  <a:srgbClr val="F2F2F2"/>
                </a:solidFill>
                <a:latin typeface="Cambria"/>
                <a:ea typeface="Cambria"/>
                <a:cs typeface="Cambria"/>
                <a:sym typeface="Cambria"/>
              </a:defRPr>
            </a:pPr>
            <a:r>
              <a:rPr dirty="0"/>
              <a:t>“I have fought the good fight, I have finished the race, I have kept the faith.”</a:t>
            </a:r>
            <a:endParaRPr sz="2400" dirty="0">
              <a:latin typeface="Arial"/>
              <a:ea typeface="Arial"/>
              <a:cs typeface="Arial"/>
              <a:sym typeface="Arial"/>
            </a:endParaRPr>
          </a:p>
          <a:p>
            <a:pPr algn="ctr">
              <a:defRPr sz="3600">
                <a:solidFill>
                  <a:srgbClr val="F2F2F2"/>
                </a:solidFill>
                <a:latin typeface="Cambria"/>
                <a:ea typeface="Cambria"/>
                <a:cs typeface="Cambria"/>
                <a:sym typeface="Cambria"/>
              </a:defRPr>
            </a:pPr>
            <a:endParaRPr sz="2400" dirty="0">
              <a:latin typeface="Arial"/>
              <a:ea typeface="Arial"/>
              <a:cs typeface="Arial"/>
              <a:sym typeface="Arial"/>
            </a:endParaRPr>
          </a:p>
          <a:p>
            <a:pPr algn="ctr">
              <a:defRPr sz="2400" i="1">
                <a:solidFill>
                  <a:srgbClr val="F2F2F2"/>
                </a:solidFill>
                <a:latin typeface="Cambria"/>
                <a:ea typeface="Cambria"/>
                <a:cs typeface="Cambria"/>
                <a:sym typeface="Cambria"/>
              </a:defRPr>
            </a:pPr>
            <a:r>
              <a:rPr dirty="0"/>
              <a:t>2 Timothy 4:7</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Group 194"/>
          <p:cNvGrpSpPr/>
          <p:nvPr/>
        </p:nvGrpSpPr>
        <p:grpSpPr>
          <a:xfrm>
            <a:off x="479030" y="1033779"/>
            <a:ext cx="8185940" cy="4790442"/>
            <a:chOff x="0" y="0"/>
            <a:chExt cx="8185939" cy="4790440"/>
          </a:xfrm>
        </p:grpSpPr>
        <p:sp>
          <p:nvSpPr>
            <p:cNvPr id="193" name="Shape 193"/>
            <p:cNvSpPr/>
            <p:nvPr/>
          </p:nvSpPr>
          <p:spPr>
            <a:xfrm>
              <a:off x="215900" y="139699"/>
              <a:ext cx="7754140" cy="4231642"/>
            </a:xfrm>
            <a:prstGeom prst="rect">
              <a:avLst/>
            </a:prstGeom>
            <a:noFill/>
            <a:ln>
              <a:noFill/>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2800">
                  <a:latin typeface="Avenir Book"/>
                  <a:ea typeface="Avenir Book"/>
                  <a:cs typeface="Avenir Book"/>
                  <a:sym typeface="Avenir Book"/>
                </a:defRPr>
              </a:pPr>
              <a:r>
                <a:t>“God, You have taught me from my youth;</a:t>
              </a:r>
              <a:br/>
              <a:r>
                <a:t>And to this day I declare Your wondrous works.</a:t>
              </a:r>
              <a:endParaRPr>
                <a:latin typeface="Avenir Heavy"/>
                <a:ea typeface="Avenir Heavy"/>
                <a:cs typeface="Avenir Heavy"/>
                <a:sym typeface="Avenir Heavy"/>
              </a:endParaRPr>
            </a:p>
            <a:p>
              <a:pPr marL="285750" indent="-285750" algn="ctr">
                <a:buSzPct val="100000"/>
                <a:buChar char="•"/>
                <a:defRPr sz="2800">
                  <a:latin typeface="Avenir Heavy"/>
                  <a:ea typeface="Avenir Heavy"/>
                  <a:cs typeface="Avenir Heavy"/>
                  <a:sym typeface="Avenir Heavy"/>
                </a:defRPr>
              </a:pPr>
              <a:endParaRPr>
                <a:latin typeface="Avenir Heavy"/>
                <a:ea typeface="Avenir Heavy"/>
                <a:cs typeface="Avenir Heavy"/>
                <a:sym typeface="Avenir Heavy"/>
              </a:endParaRPr>
            </a:p>
            <a:p>
              <a:pPr algn="ctr">
                <a:defRPr sz="2800">
                  <a:latin typeface="Avenir Book"/>
                  <a:ea typeface="Avenir Book"/>
                  <a:cs typeface="Avenir Book"/>
                  <a:sym typeface="Avenir Book"/>
                </a:defRPr>
              </a:pPr>
              <a:r>
                <a:t>Now also when I am old and grey-headed,</a:t>
              </a:r>
              <a:br/>
              <a:r>
                <a:t>O God, do not forsake me,</a:t>
              </a:r>
              <a:br/>
              <a:r>
                <a:t>Until I declare Your strength to this generation,</a:t>
              </a:r>
              <a:br/>
              <a:r>
                <a:t>Your power to everyone who is to come.”</a:t>
              </a:r>
            </a:p>
            <a:p>
              <a:pPr algn="ctr">
                <a:defRPr>
                  <a:latin typeface="Avenir Book"/>
                  <a:ea typeface="Avenir Book"/>
                  <a:cs typeface="Avenir Book"/>
                  <a:sym typeface="Avenir Book"/>
                </a:defRPr>
              </a:pPr>
              <a:endParaRPr/>
            </a:p>
            <a:p>
              <a:pPr algn="ctr">
                <a:defRPr sz="2400">
                  <a:latin typeface="Avenir Book Oblique"/>
                  <a:ea typeface="Avenir Book Oblique"/>
                  <a:cs typeface="Avenir Book Oblique"/>
                  <a:sym typeface="Avenir Book Oblique"/>
                </a:defRPr>
              </a:pPr>
              <a:r>
                <a:t>Psalm 71:17-18</a:t>
              </a:r>
            </a:p>
          </p:txBody>
        </p:sp>
        <p:pic>
          <p:nvPicPr>
            <p:cNvPr id="192" name="Picture 191"/>
            <p:cNvPicPr>
              <a:picLocks/>
            </p:cNvPicPr>
            <p:nvPr/>
          </p:nvPicPr>
          <p:blipFill>
            <a:blip r:embed="rId2">
              <a:extLst/>
            </a:blip>
            <a:stretch>
              <a:fillRect/>
            </a:stretch>
          </p:blipFill>
          <p:spPr>
            <a:xfrm>
              <a:off x="0" y="-1"/>
              <a:ext cx="8185940" cy="4790442"/>
            </a:xfrm>
            <a:prstGeom prst="rect">
              <a:avLst/>
            </a:prstGeom>
            <a:effectLst/>
          </p:spPr>
        </p:pic>
      </p:gr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1" y="2340995"/>
            <a:ext cx="9144001" cy="175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800">
                <a:latin typeface="Abadi MT Condensed Extra Bold"/>
                <a:ea typeface="Abadi MT Condensed Extra Bold"/>
                <a:cs typeface="Abadi MT Condensed Extra Bold"/>
                <a:sym typeface="Abadi MT Condensed Extra Bold"/>
              </a:defRPr>
            </a:pPr>
            <a:r>
              <a:t>Don’t RETIRE,</a:t>
            </a:r>
          </a:p>
          <a:p>
            <a:pPr algn="ctr">
              <a:defRPr sz="6600">
                <a:latin typeface="Abadi MT Condensed Extra Bold"/>
                <a:ea typeface="Abadi MT Condensed Extra Bold"/>
                <a:cs typeface="Abadi MT Condensed Extra Bold"/>
                <a:sym typeface="Abadi MT Condensed Extra Bold"/>
              </a:defRPr>
            </a:pPr>
            <a:r>
              <a:t>RETREAD!</a:t>
            </a:r>
          </a:p>
        </p:txBody>
      </p:sp>
    </p:spTree>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xfrm>
            <a:off x="471155" y="2647287"/>
            <a:ext cx="8229601" cy="1143001"/>
          </a:xfrm>
          <a:prstGeom prst="rect">
            <a:avLst/>
          </a:prstGeom>
        </p:spPr>
        <p:txBody>
          <a:bodyPr/>
          <a:lstStyle>
            <a:lvl1pPr>
              <a:defRPr>
                <a:solidFill>
                  <a:srgbClr val="52A32F"/>
                </a:solidFill>
                <a:latin typeface="Arial Black"/>
                <a:ea typeface="Arial Black"/>
                <a:cs typeface="Arial Black"/>
                <a:sym typeface="Arial Black"/>
              </a:defRPr>
            </a:lvl1pPr>
          </a:lstStyle>
          <a:p>
            <a:r>
              <a:t>INHERITANCES</a:t>
            </a:r>
          </a:p>
        </p:txBody>
      </p:sp>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Group 202"/>
          <p:cNvGrpSpPr/>
          <p:nvPr/>
        </p:nvGrpSpPr>
        <p:grpSpPr>
          <a:xfrm>
            <a:off x="615615" y="1406264"/>
            <a:ext cx="7912770" cy="3647442"/>
            <a:chOff x="0" y="0"/>
            <a:chExt cx="7912768" cy="3647440"/>
          </a:xfrm>
        </p:grpSpPr>
        <p:sp>
          <p:nvSpPr>
            <p:cNvPr id="201" name="Shape 201"/>
            <p:cNvSpPr/>
            <p:nvPr/>
          </p:nvSpPr>
          <p:spPr>
            <a:xfrm>
              <a:off x="215900" y="139700"/>
              <a:ext cx="7480969" cy="3088640"/>
            </a:xfrm>
            <a:prstGeom prst="rect">
              <a:avLst/>
            </a:prstGeom>
            <a:noFill/>
            <a:ln>
              <a:noFill/>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3900" baseline="29230">
                  <a:latin typeface="Avenir Heavy"/>
                  <a:ea typeface="Avenir Heavy"/>
                  <a:cs typeface="Avenir Heavy"/>
                  <a:sym typeface="Avenir Heavy"/>
                </a:defRPr>
              </a:pPr>
              <a:r>
                <a:t>If my children don’t work as hard or as smart as I did, they don’t deserve my money.</a:t>
              </a:r>
            </a:p>
            <a:p>
              <a:pPr algn="ctr">
                <a:defRPr sz="1600" baseline="25250">
                  <a:latin typeface="Avenir Heavy"/>
                  <a:ea typeface="Avenir Heavy"/>
                  <a:cs typeface="Avenir Heavy"/>
                  <a:sym typeface="Avenir Heavy"/>
                </a:defRPr>
              </a:pPr>
              <a:endParaRPr/>
            </a:p>
            <a:p>
              <a:pPr algn="ctr">
                <a:defRPr sz="3900" baseline="29230">
                  <a:latin typeface="Avenir Heavy"/>
                  <a:ea typeface="Avenir Heavy"/>
                  <a:cs typeface="Avenir Heavy"/>
                  <a:sym typeface="Avenir Heavy"/>
                </a:defRPr>
              </a:pPr>
              <a:r>
                <a:t>And if they do work as hard and as smart as I did, they won’t need my money!</a:t>
              </a:r>
            </a:p>
          </p:txBody>
        </p:sp>
        <p:pic>
          <p:nvPicPr>
            <p:cNvPr id="200" name="Picture 199"/>
            <p:cNvPicPr>
              <a:picLocks/>
            </p:cNvPicPr>
            <p:nvPr/>
          </p:nvPicPr>
          <p:blipFill>
            <a:blip r:embed="rId2">
              <a:extLst/>
            </a:blip>
            <a:stretch>
              <a:fillRect/>
            </a:stretch>
          </p:blipFill>
          <p:spPr>
            <a:xfrm>
              <a:off x="-1" y="-1"/>
              <a:ext cx="7912770" cy="3647442"/>
            </a:xfrm>
            <a:prstGeom prst="rect">
              <a:avLst/>
            </a:prstGeom>
            <a:effectLst/>
          </p:spPr>
        </p:pic>
      </p:grpSp>
      <p:sp>
        <p:nvSpPr>
          <p:cNvPr id="203" name="Shape 203"/>
          <p:cNvSpPr/>
          <p:nvPr/>
        </p:nvSpPr>
        <p:spPr>
          <a:xfrm>
            <a:off x="7043570" y="6539649"/>
            <a:ext cx="2163634"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808080"/>
                </a:solidFill>
              </a:defRPr>
            </a:lvl1pPr>
          </a:lstStyle>
          <a:p>
            <a:r>
              <a:t>www.Faith-vs-Finance.org</a:t>
            </a:r>
          </a:p>
        </p:txBody>
      </p:sp>
    </p:spTree>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 name="Shape 205"/>
          <p:cNvSpPr>
            <a:spLocks noGrp="1"/>
          </p:cNvSpPr>
          <p:nvPr>
            <p:ph type="ctrTitle"/>
          </p:nvPr>
        </p:nvSpPr>
        <p:spPr>
          <a:xfrm>
            <a:off x="5373435" y="629149"/>
            <a:ext cx="3468310" cy="5266198"/>
          </a:xfrm>
          <a:prstGeom prst="rect">
            <a:avLst/>
          </a:prstGeom>
        </p:spPr>
        <p:txBody>
          <a:bodyPr/>
          <a:lstStyle/>
          <a:p>
            <a:pPr>
              <a:defRPr sz="3600">
                <a:solidFill>
                  <a:srgbClr val="FFFFFF"/>
                </a:solidFill>
                <a:latin typeface="Cambria"/>
                <a:ea typeface="Cambria"/>
                <a:cs typeface="Cambria"/>
                <a:sym typeface="Cambria"/>
              </a:defRPr>
            </a:pPr>
            <a:r>
              <a:t>“I would as soon leave to my son a curse as the almighty dollar.” </a:t>
            </a:r>
            <a:br/>
            <a:r>
              <a:t/>
            </a:r>
            <a:br/>
            <a:r>
              <a:rPr sz="2400" i="1"/>
              <a:t>Andrew Carnegie</a:t>
            </a:r>
          </a:p>
        </p:txBody>
      </p:sp>
      <p:sp>
        <p:nvSpPr>
          <p:cNvPr id="207" name="Shape 207"/>
          <p:cNvSpPr/>
          <p:nvPr/>
        </p:nvSpPr>
        <p:spPr>
          <a:xfrm>
            <a:off x="7043570" y="6539649"/>
            <a:ext cx="2163634"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808080"/>
                </a:solidFill>
              </a:defRPr>
            </a:lvl1pPr>
          </a:lstStyle>
          <a:p>
            <a:r>
              <a:t>www.Faith-vs-Finance.org</a:t>
            </a:r>
          </a:p>
        </p:txBody>
      </p:sp>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ctrTitle"/>
          </p:nvPr>
        </p:nvSpPr>
        <p:spPr>
          <a:xfrm>
            <a:off x="1166540" y="1410685"/>
            <a:ext cx="6810920" cy="3757230"/>
          </a:xfrm>
          <a:prstGeom prst="rect">
            <a:avLst/>
          </a:prstGeom>
          <a:ln w="9525">
            <a:round/>
          </a:ln>
        </p:spPr>
        <p:txBody>
          <a:bodyPr/>
          <a:lstStyle/>
          <a:p>
            <a:pPr>
              <a:defRPr sz="3600">
                <a:latin typeface="Avenir Book"/>
                <a:ea typeface="Avenir Book"/>
                <a:cs typeface="Avenir Book"/>
                <a:sym typeface="Avenir Book"/>
              </a:defRPr>
            </a:pPr>
            <a:r>
              <a:t>“I want to give my children enough so that they can do anything they want, but not so much that they can do nothing.”</a:t>
            </a:r>
            <a:br/>
            <a:r>
              <a:t/>
            </a:r>
            <a:br/>
            <a:r>
              <a:rPr sz="2400">
                <a:latin typeface="Avenir Book Oblique"/>
                <a:ea typeface="Avenir Book Oblique"/>
                <a:cs typeface="Avenir Book Oblique"/>
                <a:sym typeface="Avenir Book Oblique"/>
              </a:rPr>
              <a:t>Gates or Buffett</a:t>
            </a:r>
          </a:p>
        </p:txBody>
      </p:sp>
      <p:sp>
        <p:nvSpPr>
          <p:cNvPr id="210" name="Shape 210"/>
          <p:cNvSpPr/>
          <p:nvPr/>
        </p:nvSpPr>
        <p:spPr>
          <a:xfrm>
            <a:off x="7043570" y="6539649"/>
            <a:ext cx="2163634"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808080"/>
                </a:solidFill>
              </a:defRPr>
            </a:lvl1pPr>
          </a:lstStyle>
          <a:p>
            <a:r>
              <a:t>www.Faith-vs-Finance.org</a:t>
            </a:r>
          </a:p>
        </p:txBody>
      </p:sp>
    </p:spTree>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ctrTitle"/>
          </p:nvPr>
        </p:nvSpPr>
        <p:spPr>
          <a:xfrm>
            <a:off x="1167983" y="629149"/>
            <a:ext cx="6905840" cy="5266198"/>
          </a:xfrm>
          <a:prstGeom prst="rect">
            <a:avLst/>
          </a:prstGeom>
          <a:ln w="9525">
            <a:round/>
          </a:ln>
        </p:spPr>
        <p:txBody>
          <a:bodyPr/>
          <a:lstStyle/>
          <a:p>
            <a:pPr defTabSz="448055">
              <a:defRPr sz="3136">
                <a:latin typeface="Avenir Book"/>
                <a:ea typeface="Avenir Book"/>
                <a:cs typeface="Avenir Book"/>
                <a:sym typeface="Avenir Book"/>
              </a:defRPr>
            </a:pPr>
            <a:r>
              <a:t>“Anyone who does not provide for their relatives, and especially for their own household, has denied the faith and is worse than an unbeliever.” </a:t>
            </a:r>
            <a:br/>
            <a:r>
              <a:rPr sz="1372"/>
              <a:t/>
            </a:r>
            <a:br>
              <a:rPr sz="1372"/>
            </a:br>
            <a:r>
              <a:rPr sz="2058">
                <a:latin typeface="Avenir Book Oblique"/>
                <a:ea typeface="Avenir Book Oblique"/>
                <a:cs typeface="Avenir Book Oblique"/>
                <a:sym typeface="Avenir Book Oblique"/>
              </a:rPr>
              <a:t>1 Timothy 5:8</a:t>
            </a:r>
            <a:br>
              <a:rPr sz="2058">
                <a:latin typeface="Avenir Book Oblique"/>
                <a:ea typeface="Avenir Book Oblique"/>
                <a:cs typeface="Avenir Book Oblique"/>
                <a:sym typeface="Avenir Book Oblique"/>
              </a:rPr>
            </a:br>
            <a:r>
              <a:rPr sz="2058">
                <a:latin typeface="Avenir Book Oblique"/>
                <a:ea typeface="Avenir Book Oblique"/>
                <a:cs typeface="Avenir Book Oblique"/>
                <a:sym typeface="Avenir Book Oblique"/>
              </a:rPr>
              <a:t/>
            </a:r>
            <a:br>
              <a:rPr sz="2058">
                <a:latin typeface="Avenir Book Oblique"/>
                <a:ea typeface="Avenir Book Oblique"/>
                <a:cs typeface="Avenir Book Oblique"/>
                <a:sym typeface="Avenir Book Oblique"/>
              </a:rPr>
            </a:br>
            <a:r>
              <a:rPr sz="2058">
                <a:latin typeface="Avenir Book Oblique"/>
                <a:ea typeface="Avenir Book Oblique"/>
                <a:cs typeface="Avenir Book Oblique"/>
                <a:sym typeface="Avenir Book Oblique"/>
              </a:rPr>
              <a:t/>
            </a:r>
            <a:br>
              <a:rPr sz="2058">
                <a:latin typeface="Avenir Book Oblique"/>
                <a:ea typeface="Avenir Book Oblique"/>
                <a:cs typeface="Avenir Book Oblique"/>
                <a:sym typeface="Avenir Book Oblique"/>
              </a:rPr>
            </a:br>
            <a:r>
              <a:t>“A good man leaves an inheritance to his children’s children.”</a:t>
            </a:r>
            <a:br/>
            <a:r>
              <a:rPr sz="1372"/>
              <a:t/>
            </a:r>
            <a:br>
              <a:rPr sz="1372"/>
            </a:br>
            <a:r>
              <a:rPr sz="2058">
                <a:latin typeface="Avenir Book Oblique"/>
                <a:ea typeface="Avenir Book Oblique"/>
                <a:cs typeface="Avenir Book Oblique"/>
                <a:sym typeface="Avenir Book Oblique"/>
              </a:rPr>
              <a:t>Proverbs 13:22</a:t>
            </a:r>
          </a:p>
        </p:txBody>
      </p:sp>
      <p:sp>
        <p:nvSpPr>
          <p:cNvPr id="213" name="Shape 213"/>
          <p:cNvSpPr/>
          <p:nvPr/>
        </p:nvSpPr>
        <p:spPr>
          <a:xfrm>
            <a:off x="7043570" y="6539649"/>
            <a:ext cx="2163634"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808080"/>
                </a:solidFill>
              </a:defRPr>
            </a:lvl1pPr>
          </a:lstStyle>
          <a:p>
            <a:r>
              <a:t>www.Faith-vs-Finance.org</a:t>
            </a:r>
          </a:p>
        </p:txBody>
      </p:sp>
    </p:spTree>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5" name="Shape 215"/>
          <p:cNvSpPr>
            <a:spLocks noGrp="1"/>
          </p:cNvSpPr>
          <p:nvPr>
            <p:ph type="ctrTitle"/>
          </p:nvPr>
        </p:nvSpPr>
        <p:spPr>
          <a:xfrm>
            <a:off x="4030078" y="531460"/>
            <a:ext cx="4762818" cy="6013634"/>
          </a:xfrm>
          <a:prstGeom prst="rect">
            <a:avLst/>
          </a:prstGeom>
        </p:spPr>
        <p:txBody>
          <a:bodyPr/>
          <a:lstStyle/>
          <a:p>
            <a:pPr>
              <a:defRPr sz="2800">
                <a:solidFill>
                  <a:srgbClr val="FFFFFF"/>
                </a:solidFill>
                <a:latin typeface="Cambria"/>
                <a:ea typeface="Cambria"/>
                <a:cs typeface="Cambria"/>
                <a:sym typeface="Cambria"/>
              </a:defRPr>
            </a:pPr>
            <a:r>
              <a:t>“I think it is critical that people pass along their values before they pass along their valuables. Giving second- or third-generation family members resources without a mental, emotional and informational foundation is like giving them a loaded weapon without instruction or caution.”</a:t>
            </a:r>
            <a:br/>
            <a:r>
              <a:t/>
            </a:r>
            <a:br/>
            <a:r>
              <a:rPr sz="2400" i="1"/>
              <a:t>Jim Stovall</a:t>
            </a:r>
            <a:br>
              <a:rPr sz="2400" i="1"/>
            </a:br>
            <a:r>
              <a:rPr sz="2400"/>
              <a:t>Author of </a:t>
            </a:r>
            <a:r>
              <a:rPr sz="2400" i="1"/>
              <a:t>The Ultimate Gift</a:t>
            </a:r>
          </a:p>
        </p:txBody>
      </p:sp>
      <p:sp>
        <p:nvSpPr>
          <p:cNvPr id="217" name="Shape 217"/>
          <p:cNvSpPr/>
          <p:nvPr/>
        </p:nvSpPr>
        <p:spPr>
          <a:xfrm>
            <a:off x="7043570" y="6539649"/>
            <a:ext cx="2163634"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808080"/>
                </a:solidFill>
              </a:defRPr>
            </a:lvl1pPr>
          </a:lstStyle>
          <a:p>
            <a:r>
              <a:t>www.Faith-vs-Finance.org</a:t>
            </a:r>
          </a:p>
        </p:txBody>
      </p:sp>
    </p:spTree>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419100" y="884237"/>
            <a:ext cx="8305800" cy="2342834"/>
          </a:xfrm>
          <a:prstGeom prst="rect">
            <a:avLst/>
          </a:prstGeom>
        </p:spPr>
        <p:txBody>
          <a:bodyPr/>
          <a:lstStyle/>
          <a:p>
            <a:pPr>
              <a:defRPr sz="4200">
                <a:latin typeface="Impact"/>
                <a:ea typeface="Impact"/>
                <a:cs typeface="Impact"/>
                <a:sym typeface="Impact"/>
              </a:defRPr>
            </a:pPr>
            <a:r>
              <a:t>When you finally get all you want,</a:t>
            </a:r>
            <a:br/>
            <a:r>
              <a:rPr sz="8000"/>
              <a:t>will it be enough</a:t>
            </a:r>
            <a:r>
              <a:rPr sz="8000">
                <a:latin typeface="Arial Black"/>
                <a:ea typeface="Arial Black"/>
                <a:cs typeface="Arial Black"/>
                <a:sym typeface="Arial Black"/>
              </a:rPr>
              <a:t>?</a:t>
            </a:r>
          </a:p>
        </p:txBody>
      </p:sp>
      <p:sp>
        <p:nvSpPr>
          <p:cNvPr id="220" name="Shape 220"/>
          <p:cNvSpPr/>
          <p:nvPr/>
        </p:nvSpPr>
        <p:spPr>
          <a:xfrm>
            <a:off x="7043570" y="6539649"/>
            <a:ext cx="2163634"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808080"/>
                </a:solidFill>
              </a:defRPr>
            </a:lvl1pPr>
          </a:lstStyle>
          <a:p>
            <a:r>
              <a:t>www.Faith-vs-Finance.org</a:t>
            </a:r>
          </a:p>
        </p:txBody>
      </p:sp>
      <p:sp>
        <p:nvSpPr>
          <p:cNvPr id="221" name="Shape 221"/>
          <p:cNvSpPr/>
          <p:nvPr/>
        </p:nvSpPr>
        <p:spPr>
          <a:xfrm>
            <a:off x="708937" y="4589779"/>
            <a:ext cx="7802326" cy="1336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4200">
                <a:latin typeface="Impact"/>
                <a:ea typeface="Impact"/>
                <a:cs typeface="Impact"/>
                <a:sym typeface="Impact"/>
              </a:defRPr>
            </a:pPr>
            <a:r>
              <a:rPr sz="4800">
                <a:latin typeface="Arial Black"/>
                <a:ea typeface="Arial Black"/>
                <a:cs typeface="Arial Black"/>
                <a:sym typeface="Arial Black"/>
              </a:rPr>
              <a:t>Jesus is ‘all you want’.</a:t>
            </a:r>
            <a:r>
              <a:rPr sz="8000"/>
              <a:t> </a:t>
            </a:r>
          </a:p>
        </p:txBody>
      </p:sp>
      <p:sp>
        <p:nvSpPr>
          <p:cNvPr id="222" name="Shape 222"/>
          <p:cNvSpPr/>
          <p:nvPr/>
        </p:nvSpPr>
        <p:spPr>
          <a:xfrm>
            <a:off x="2140199" y="3573779"/>
            <a:ext cx="4863602"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7100">
                <a:latin typeface="Arial Black"/>
                <a:ea typeface="Arial Black"/>
                <a:cs typeface="Arial Black"/>
                <a:sym typeface="Arial Black"/>
              </a:defRPr>
            </a:lvl1pPr>
          </a:lstStyle>
          <a:p>
            <a:pPr>
              <a:defRPr>
                <a:latin typeface="Impact"/>
                <a:ea typeface="Impact"/>
                <a:cs typeface="Impact"/>
                <a:sym typeface="Impact"/>
              </a:defRPr>
            </a:pPr>
            <a:r>
              <a:rPr>
                <a:latin typeface="Arial Black"/>
                <a:ea typeface="Arial Black"/>
                <a:cs typeface="Arial Black"/>
                <a:sym typeface="Arial Black"/>
              </a:rPr>
              <a:t>YES, IF …</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2" animBg="1" advAuto="0"/>
      <p:bldP spid="222"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457200" y="274637"/>
            <a:ext cx="8305800" cy="5897564"/>
          </a:xfrm>
          <a:prstGeom prst="rect">
            <a:avLst/>
          </a:prstGeom>
        </p:spPr>
        <p:txBody>
          <a:bodyPr/>
          <a:lstStyle/>
          <a:p>
            <a:pPr>
              <a:defRPr sz="4200">
                <a:latin typeface="Impact"/>
                <a:ea typeface="Impact"/>
                <a:cs typeface="Impact"/>
                <a:sym typeface="Impact"/>
              </a:defRPr>
            </a:pPr>
            <a:r>
              <a:t>When you finally get all you want,</a:t>
            </a:r>
            <a:br/>
            <a:r>
              <a:rPr sz="8000"/>
              <a:t>will it be enough</a:t>
            </a:r>
            <a:r>
              <a:rPr sz="8000">
                <a:latin typeface="Arial Black"/>
                <a:ea typeface="Arial Black"/>
                <a:cs typeface="Arial Black"/>
                <a:sym typeface="Arial Black"/>
              </a:rPr>
              <a:t>?</a:t>
            </a:r>
            <a:r>
              <a:rPr sz="8000"/>
              <a:t>  </a:t>
            </a:r>
          </a:p>
        </p:txBody>
      </p:sp>
      <p:sp>
        <p:nvSpPr>
          <p:cNvPr id="119" name="Shape 119"/>
          <p:cNvSpPr/>
          <p:nvPr/>
        </p:nvSpPr>
        <p:spPr>
          <a:xfrm>
            <a:off x="7043570" y="6539649"/>
            <a:ext cx="2163634"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808080"/>
                </a:solidFill>
              </a:defRPr>
            </a:lvl1pPr>
          </a:lstStyle>
          <a:p>
            <a:r>
              <a:t>www.Faith-vs-Finance.org</a:t>
            </a:r>
          </a:p>
        </p:txBody>
      </p:sp>
    </p:spTree>
  </p:cSld>
  <p:clrMapOvr>
    <a:masterClrMapping/>
  </p:clrMapOvr>
  <p:transition xmlns:p14="http://schemas.microsoft.com/office/powerpoint/2010/mai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p:nvPr/>
        </p:nvSpPr>
        <p:spPr>
          <a:xfrm>
            <a:off x="7043570" y="6539649"/>
            <a:ext cx="2163634"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808080"/>
                </a:solidFill>
              </a:defRPr>
            </a:lvl1pPr>
          </a:lstStyle>
          <a:p>
            <a:r>
              <a:t>www.Faith-vs-Finance.org</a:t>
            </a:r>
          </a:p>
        </p:txBody>
      </p:sp>
      <p:sp>
        <p:nvSpPr>
          <p:cNvPr id="225" name="Shape 225"/>
          <p:cNvSpPr/>
          <p:nvPr/>
        </p:nvSpPr>
        <p:spPr>
          <a:xfrm>
            <a:off x="533881" y="538480"/>
            <a:ext cx="8076238" cy="405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2" indent="0" algn="ctr">
              <a:defRPr sz="5700">
                <a:latin typeface="Avenir Heavy"/>
                <a:ea typeface="Avenir Heavy"/>
                <a:cs typeface="Avenir Heavy"/>
                <a:sym typeface="Avenir Heavy"/>
              </a:defRPr>
            </a:pPr>
            <a:r>
              <a:t>They who have Jesus and everything, have no more than they who have Jesus alone.</a:t>
            </a:r>
          </a:p>
        </p:txBody>
      </p:sp>
      <p:sp>
        <p:nvSpPr>
          <p:cNvPr id="226" name="Shape 226"/>
          <p:cNvSpPr/>
          <p:nvPr/>
        </p:nvSpPr>
        <p:spPr>
          <a:xfrm>
            <a:off x="962441" y="4897964"/>
            <a:ext cx="7219118" cy="1336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8000">
                <a:solidFill>
                  <a:srgbClr val="0C9929"/>
                </a:solidFill>
                <a:latin typeface="Impact"/>
                <a:ea typeface="Impact"/>
                <a:cs typeface="Impact"/>
                <a:sym typeface="Impact"/>
              </a:defRPr>
            </a:lvl1pPr>
          </a:lstStyle>
          <a:p>
            <a:pPr>
              <a:defRPr sz="4200"/>
            </a:pPr>
            <a:r>
              <a:rPr sz="8000"/>
              <a:t>JESUS IS ENOUGH. </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1" name="Shape 121"/>
          <p:cNvSpPr>
            <a:spLocks noGrp="1"/>
          </p:cNvSpPr>
          <p:nvPr>
            <p:ph type="title"/>
          </p:nvPr>
        </p:nvSpPr>
        <p:spPr>
          <a:xfrm>
            <a:off x="381000" y="5736382"/>
            <a:ext cx="8305800" cy="1173163"/>
          </a:xfrm>
          <a:prstGeom prst="rect">
            <a:avLst/>
          </a:prstGeom>
        </p:spPr>
        <p:txBody>
          <a:bodyPr/>
          <a:lstStyle/>
          <a:p>
            <a:pPr>
              <a:defRPr sz="2800" i="1">
                <a:solidFill>
                  <a:srgbClr val="FFFFFF"/>
                </a:solidFill>
              </a:defRPr>
            </a:pPr>
            <a:r>
              <a:t>“I became greater by far than anyone </a:t>
            </a:r>
            <a:br/>
            <a:r>
              <a:t>in Jerusalem before me.” </a:t>
            </a:r>
            <a:r>
              <a:rPr sz="2000"/>
              <a:t>Ecclesiastes 2:11</a:t>
            </a:r>
          </a:p>
        </p:txBody>
      </p:sp>
      <p:pic>
        <p:nvPicPr>
          <p:cNvPr id="122" name="image4.jpg" descr="Sheba and Solomon"/>
          <p:cNvPicPr>
            <a:picLocks noChangeAspect="1"/>
          </p:cNvPicPr>
          <p:nvPr/>
        </p:nvPicPr>
        <p:blipFill>
          <a:blip r:embed="rId2">
            <a:extLst/>
          </a:blip>
          <a:stretch>
            <a:fillRect/>
          </a:stretch>
        </p:blipFill>
        <p:spPr>
          <a:xfrm>
            <a:off x="190500" y="24904"/>
            <a:ext cx="8763000" cy="5842001"/>
          </a:xfrm>
          <a:prstGeom prst="rect">
            <a:avLst/>
          </a:prstGeom>
          <a:ln w="12700">
            <a:miter lim="400000"/>
          </a:ln>
        </p:spPr>
      </p:pic>
      <p:sp>
        <p:nvSpPr>
          <p:cNvPr id="123" name="Shape 123"/>
          <p:cNvSpPr/>
          <p:nvPr/>
        </p:nvSpPr>
        <p:spPr>
          <a:xfrm>
            <a:off x="3424137" y="3125479"/>
            <a:ext cx="249030" cy="161878"/>
          </a:xfrm>
          <a:prstGeom prst="rect">
            <a:avLst/>
          </a:prstGeom>
          <a:solidFill>
            <a:srgbClr val="B4702A">
              <a:alpha val="71000"/>
            </a:srgbClr>
          </a:solidFill>
          <a:ln w="12700">
            <a:miter lim="400000"/>
          </a:ln>
        </p:spPr>
        <p:txBody>
          <a:bodyPr lIns="45719" rIns="45719" anchor="ctr"/>
          <a:lstStyle/>
          <a:p>
            <a:pPr algn="ctr">
              <a:defRPr>
                <a:solidFill>
                  <a:srgbClr val="FFFFFF"/>
                </a:solidFill>
              </a:defRPr>
            </a:pPr>
            <a:endParaRPr/>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1095723" y="1934367"/>
            <a:ext cx="6997691" cy="2743201"/>
          </a:xfrm>
          <a:prstGeom prst="rect">
            <a:avLst/>
          </a:prstGeom>
          <a:ln w="9525">
            <a:round/>
          </a:ln>
        </p:spPr>
        <p:txBody>
          <a:bodyPr/>
          <a:lstStyle/>
          <a:p>
            <a:pPr defTabSz="333756">
              <a:defRPr sz="3139">
                <a:latin typeface="Avenir Heavy Oblique"/>
                <a:ea typeface="Avenir Heavy Oblique"/>
                <a:cs typeface="Avenir Heavy Oblique"/>
                <a:sym typeface="Avenir Heavy Oblique"/>
              </a:defRPr>
            </a:pPr>
            <a:r>
              <a:rPr>
                <a:latin typeface="Avenir Medium"/>
                <a:ea typeface="Avenir Medium"/>
                <a:cs typeface="Avenir Medium"/>
                <a:sym typeface="Avenir Medium"/>
              </a:rPr>
              <a:t>“He who loves money never has money enough; whoever loves wealth is never </a:t>
            </a:r>
            <a:r>
              <a:rPr>
                <a:latin typeface="Avenir Heavy"/>
                <a:ea typeface="Avenir Heavy"/>
                <a:cs typeface="Avenir Heavy"/>
                <a:sym typeface="Avenir Heavy"/>
              </a:rPr>
              <a:t>satisfied</a:t>
            </a:r>
            <a:r>
              <a:rPr>
                <a:latin typeface="Avenir Medium"/>
                <a:ea typeface="Avenir Medium"/>
                <a:cs typeface="Avenir Medium"/>
                <a:sym typeface="Avenir Medium"/>
              </a:rPr>
              <a:t> with his income.” </a:t>
            </a:r>
            <a:r>
              <a:t/>
            </a:r>
            <a:br/>
            <a:r>
              <a:t/>
            </a:r>
            <a:br/>
            <a:r>
              <a:rPr sz="2409"/>
              <a:t>Ecclesiastes 5:10</a:t>
            </a:r>
          </a:p>
        </p:txBody>
      </p:sp>
      <p:sp>
        <p:nvSpPr>
          <p:cNvPr id="126" name="Shape 126"/>
          <p:cNvSpPr/>
          <p:nvPr/>
        </p:nvSpPr>
        <p:spPr>
          <a:xfrm>
            <a:off x="7043570" y="6539649"/>
            <a:ext cx="2163634"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808080"/>
                </a:solidFill>
              </a:defRPr>
            </a:lvl1pPr>
          </a:lstStyle>
          <a:p>
            <a:r>
              <a:t>www.Faith-vs-Finance.org</a:t>
            </a: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8" name="Shape 128"/>
          <p:cNvSpPr/>
          <p:nvPr/>
        </p:nvSpPr>
        <p:spPr>
          <a:xfrm>
            <a:off x="7575072" y="6550566"/>
            <a:ext cx="1535372" cy="2308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900">
                <a:solidFill>
                  <a:srgbClr val="E5B158"/>
                </a:solidFill>
                <a:latin typeface="Arial"/>
                <a:ea typeface="Arial"/>
                <a:cs typeface="Arial"/>
                <a:sym typeface="Arial"/>
              </a:defRPr>
            </a:lvl1pPr>
          </a:lstStyle>
          <a:p>
            <a:r>
              <a:rPr dirty="0"/>
              <a:t>SKIPPING </a:t>
            </a:r>
            <a:r>
              <a:rPr dirty="0" smtClean="0"/>
              <a:t>STONES</a:t>
            </a:r>
            <a:r>
              <a:rPr lang="en-AU" dirty="0" smtClean="0"/>
              <a:t> VIDEO</a:t>
            </a:r>
            <a:endParaRPr dirty="0"/>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asted-image.tiff"/>
          <p:cNvPicPr>
            <a:picLocks noChangeAspect="1"/>
          </p:cNvPicPr>
          <p:nvPr/>
        </p:nvPicPr>
        <p:blipFill>
          <a:blip r:embed="rId2">
            <a:extLst/>
          </a:blip>
          <a:stretch>
            <a:fillRect/>
          </a:stretch>
        </p:blipFill>
        <p:spPr>
          <a:xfrm>
            <a:off x="762000" y="1181100"/>
            <a:ext cx="7620000" cy="5715000"/>
          </a:xfrm>
          <a:prstGeom prst="rect">
            <a:avLst/>
          </a:prstGeom>
          <a:ln w="12700">
            <a:miter lim="400000"/>
          </a:ln>
        </p:spPr>
      </p:pic>
      <p:sp>
        <p:nvSpPr>
          <p:cNvPr id="132" name="Shape 132"/>
          <p:cNvSpPr/>
          <p:nvPr/>
        </p:nvSpPr>
        <p:spPr>
          <a:xfrm>
            <a:off x="6705600" y="6538912"/>
            <a:ext cx="2501900"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7F7F7F"/>
                </a:solidFill>
                <a:latin typeface="Arial"/>
                <a:ea typeface="Arial"/>
                <a:cs typeface="Arial"/>
                <a:sym typeface="Arial"/>
              </a:defRPr>
            </a:lvl1pPr>
          </a:lstStyle>
          <a:p>
            <a:r>
              <a:t>www.Faith-vs-Finance.org</a:t>
            </a:r>
          </a:p>
        </p:txBody>
      </p:sp>
      <p:sp>
        <p:nvSpPr>
          <p:cNvPr id="133" name="Shape 133"/>
          <p:cNvSpPr/>
          <p:nvPr/>
        </p:nvSpPr>
        <p:spPr>
          <a:xfrm>
            <a:off x="327038" y="132080"/>
            <a:ext cx="8612422" cy="11432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b="1">
                <a:latin typeface="Arial"/>
                <a:ea typeface="Arial"/>
                <a:cs typeface="Arial"/>
                <a:sym typeface="Arial"/>
              </a:defRPr>
            </a:lvl1pPr>
          </a:lstStyle>
          <a:p>
            <a:r>
              <a:t>What has been the impact of 25 years of uninterrupted economic growth?</a:t>
            </a:r>
          </a:p>
        </p:txBody>
      </p:sp>
      <p:sp>
        <p:nvSpPr>
          <p:cNvPr id="134" name="Shape 134"/>
          <p:cNvSpPr/>
          <p:nvPr/>
        </p:nvSpPr>
        <p:spPr>
          <a:xfrm>
            <a:off x="2210222" y="3421379"/>
            <a:ext cx="3911035" cy="688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900" b="1">
                <a:solidFill>
                  <a:srgbClr val="FFFFFF"/>
                </a:solidFill>
              </a:defRPr>
            </a:lvl1pPr>
          </a:lstStyle>
          <a:p>
            <a:r>
              <a:t>The Land of Plenty</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7467600" y="6553200"/>
            <a:ext cx="175260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6F6F70"/>
                </a:solidFill>
                <a:latin typeface="Arial"/>
                <a:ea typeface="Arial"/>
                <a:cs typeface="Arial"/>
                <a:sym typeface="Arial"/>
              </a:defRPr>
            </a:lvl1pPr>
          </a:lstStyle>
          <a:p>
            <a:r>
              <a:t>www.Faith-vs-Finance.org</a:t>
            </a:r>
          </a:p>
        </p:txBody>
      </p:sp>
      <p:pic>
        <p:nvPicPr>
          <p:cNvPr id="137" name="pasted-image.pdf"/>
          <p:cNvPicPr>
            <a:picLocks noChangeAspect="1"/>
          </p:cNvPicPr>
          <p:nvPr/>
        </p:nvPicPr>
        <p:blipFill>
          <a:blip r:embed="rId2">
            <a:extLst/>
          </a:blip>
          <a:stretch>
            <a:fillRect/>
          </a:stretch>
        </p:blipFill>
        <p:spPr>
          <a:xfrm>
            <a:off x="6575091" y="533626"/>
            <a:ext cx="2372059" cy="1777774"/>
          </a:xfrm>
          <a:prstGeom prst="rect">
            <a:avLst/>
          </a:prstGeom>
          <a:ln w="12700">
            <a:miter lim="400000"/>
          </a:ln>
        </p:spPr>
      </p:pic>
      <p:sp>
        <p:nvSpPr>
          <p:cNvPr id="138" name="Shape 138"/>
          <p:cNvSpPr/>
          <p:nvPr/>
        </p:nvSpPr>
        <p:spPr>
          <a:xfrm>
            <a:off x="348686" y="192591"/>
            <a:ext cx="7399919" cy="14273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R="457200">
              <a:defRPr sz="3600" b="1">
                <a:solidFill>
                  <a:srgbClr val="323333"/>
                </a:solidFill>
                <a:latin typeface="Times New Roman"/>
                <a:ea typeface="Times New Roman"/>
                <a:cs typeface="Times New Roman"/>
                <a:sym typeface="Times New Roman"/>
              </a:defRPr>
            </a:pPr>
            <a:r>
              <a:t>Christian churches drifting too far from the marketplace of ideas</a:t>
            </a:r>
          </a:p>
          <a:p>
            <a:pPr marR="457200">
              <a:defRPr sz="1900">
                <a:solidFill>
                  <a:srgbClr val="323333"/>
                </a:solidFill>
                <a:latin typeface="Times New Roman"/>
                <a:ea typeface="Times New Roman"/>
                <a:cs typeface="Times New Roman"/>
                <a:sym typeface="Times New Roman"/>
              </a:defRPr>
            </a:pPr>
            <a:r>
              <a:t>Greg Sheridan, 4 June 2016, </a:t>
            </a:r>
            <a:r>
              <a:rPr b="1" i="1"/>
              <a:t>The Australian</a:t>
            </a:r>
          </a:p>
        </p:txBody>
      </p:sp>
      <p:sp>
        <p:nvSpPr>
          <p:cNvPr id="139" name="Shape 139"/>
          <p:cNvSpPr/>
          <p:nvPr/>
        </p:nvSpPr>
        <p:spPr>
          <a:xfrm>
            <a:off x="286727" y="1750105"/>
            <a:ext cx="8570546" cy="47515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R="457200">
              <a:defRPr sz="2500">
                <a:solidFill>
                  <a:srgbClr val="323333"/>
                </a:solidFill>
                <a:latin typeface="Times New Roman"/>
                <a:ea typeface="Times New Roman"/>
                <a:cs typeface="Times New Roman"/>
                <a:sym typeface="Times New Roman"/>
              </a:defRPr>
            </a:pPr>
            <a:r>
              <a:t>“In Western Europe, on the east and west coasts </a:t>
            </a:r>
          </a:p>
          <a:p>
            <a:pPr marR="457200">
              <a:defRPr sz="2500">
                <a:solidFill>
                  <a:srgbClr val="323333"/>
                </a:solidFill>
                <a:latin typeface="Times New Roman"/>
                <a:ea typeface="Times New Roman"/>
                <a:cs typeface="Times New Roman"/>
                <a:sym typeface="Times New Roman"/>
              </a:defRPr>
            </a:pPr>
            <a:r>
              <a:t>of the US, and in Australia, the new religion of </a:t>
            </a:r>
          </a:p>
          <a:p>
            <a:pPr marR="457200">
              <a:defRPr sz="2500">
                <a:solidFill>
                  <a:srgbClr val="323333"/>
                </a:solidFill>
                <a:latin typeface="Times New Roman"/>
                <a:ea typeface="Times New Roman"/>
                <a:cs typeface="Times New Roman"/>
                <a:sym typeface="Times New Roman"/>
              </a:defRPr>
            </a:pPr>
            <a:r>
              <a:t>aggressive secularism is on the rise, more self-confident and fundamentalist than ever.</a:t>
            </a:r>
          </a:p>
          <a:p>
            <a:pPr marR="457200">
              <a:defRPr sz="1400">
                <a:solidFill>
                  <a:srgbClr val="323333"/>
                </a:solidFill>
                <a:latin typeface="Times New Roman"/>
                <a:ea typeface="Times New Roman"/>
                <a:cs typeface="Times New Roman"/>
                <a:sym typeface="Times New Roman"/>
              </a:defRPr>
            </a:pPr>
            <a:endParaRPr/>
          </a:p>
          <a:p>
            <a:pPr marR="457200">
              <a:defRPr sz="2500">
                <a:solidFill>
                  <a:srgbClr val="323333"/>
                </a:solidFill>
                <a:latin typeface="Times New Roman"/>
                <a:ea typeface="Times New Roman"/>
                <a:cs typeface="Times New Roman"/>
                <a:sym typeface="Times New Roman"/>
              </a:defRPr>
            </a:pPr>
            <a:r>
              <a:rPr b="1"/>
              <a:t>Widespread, prolonged affluence has been more effective than oppression ever was in killing religious belief and practice.</a:t>
            </a:r>
            <a:r>
              <a:t> To take one figure almost at random, in 1954, 74 per cent of Australian Cath­olics attended mass each Sunday. Today the figure is substantially less than 10 per cent.</a:t>
            </a:r>
          </a:p>
          <a:p>
            <a:pPr marR="457200">
              <a:defRPr sz="1400">
                <a:solidFill>
                  <a:srgbClr val="323333"/>
                </a:solidFill>
                <a:latin typeface="Times New Roman"/>
                <a:ea typeface="Times New Roman"/>
                <a:cs typeface="Times New Roman"/>
                <a:sym typeface="Times New Roman"/>
              </a:defRPr>
            </a:pPr>
            <a:endParaRPr/>
          </a:p>
          <a:p>
            <a:pPr marR="457200">
              <a:defRPr sz="2500">
                <a:solidFill>
                  <a:srgbClr val="323333"/>
                </a:solidFill>
                <a:latin typeface="Times New Roman"/>
                <a:ea typeface="Times New Roman"/>
                <a:cs typeface="Times New Roman"/>
                <a:sym typeface="Times New Roman"/>
              </a:defRPr>
            </a:pPr>
            <a:r>
              <a:t>The churches cannot recognise and come to grips with their strategic circumstances. They behave as though they still represent a living social consensus.”</a:t>
            </a: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7467600" y="6553200"/>
            <a:ext cx="1752601" cy="2147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6F6F70"/>
                </a:solidFill>
                <a:latin typeface="Arial"/>
                <a:ea typeface="Arial"/>
                <a:cs typeface="Arial"/>
                <a:sym typeface="Arial"/>
              </a:defRPr>
            </a:lvl1pPr>
          </a:lstStyle>
          <a:p>
            <a:r>
              <a:t>www.Faith-vs-Finance.org</a:t>
            </a:r>
          </a:p>
        </p:txBody>
      </p:sp>
      <p:pic>
        <p:nvPicPr>
          <p:cNvPr id="142" name="pasted-image.pdf"/>
          <p:cNvPicPr>
            <a:picLocks noChangeAspect="1"/>
          </p:cNvPicPr>
          <p:nvPr/>
        </p:nvPicPr>
        <p:blipFill>
          <a:blip r:embed="rId2">
            <a:extLst/>
          </a:blip>
          <a:stretch>
            <a:fillRect/>
          </a:stretch>
        </p:blipFill>
        <p:spPr>
          <a:xfrm>
            <a:off x="6575091" y="533626"/>
            <a:ext cx="2372059" cy="1777774"/>
          </a:xfrm>
          <a:prstGeom prst="rect">
            <a:avLst/>
          </a:prstGeom>
          <a:ln w="12700">
            <a:miter lim="400000"/>
          </a:ln>
        </p:spPr>
      </p:pic>
      <p:sp>
        <p:nvSpPr>
          <p:cNvPr id="143" name="Shape 143"/>
          <p:cNvSpPr/>
          <p:nvPr/>
        </p:nvSpPr>
        <p:spPr>
          <a:xfrm>
            <a:off x="348686" y="192590"/>
            <a:ext cx="7399919" cy="13136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R="457200">
              <a:defRPr sz="3400" b="1">
                <a:solidFill>
                  <a:srgbClr val="323333"/>
                </a:solidFill>
                <a:latin typeface="Times New Roman"/>
                <a:ea typeface="Times New Roman"/>
                <a:cs typeface="Times New Roman"/>
                <a:sym typeface="Times New Roman"/>
              </a:defRPr>
            </a:pPr>
            <a:r>
              <a:t>Christian churches drifting too far from the marketplace of ideas</a:t>
            </a:r>
          </a:p>
          <a:p>
            <a:pPr marR="457200">
              <a:defRPr>
                <a:solidFill>
                  <a:srgbClr val="323333"/>
                </a:solidFill>
                <a:latin typeface="Times New Roman"/>
                <a:ea typeface="Times New Roman"/>
                <a:cs typeface="Times New Roman"/>
                <a:sym typeface="Times New Roman"/>
              </a:defRPr>
            </a:pPr>
            <a:r>
              <a:t>Greg Sheridan, 4 June 2016, </a:t>
            </a:r>
            <a:r>
              <a:rPr b="1" i="1"/>
              <a:t>The Australian</a:t>
            </a:r>
          </a:p>
        </p:txBody>
      </p:sp>
      <p:sp>
        <p:nvSpPr>
          <p:cNvPr id="144" name="Shape 144"/>
          <p:cNvSpPr/>
          <p:nvPr/>
        </p:nvSpPr>
        <p:spPr>
          <a:xfrm>
            <a:off x="286727" y="1750105"/>
            <a:ext cx="8570545" cy="46494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R="457200">
              <a:defRPr sz="2600">
                <a:solidFill>
                  <a:srgbClr val="323333"/>
                </a:solidFill>
                <a:latin typeface="Times New Roman"/>
                <a:ea typeface="Times New Roman"/>
                <a:cs typeface="Times New Roman"/>
                <a:sym typeface="Times New Roman"/>
              </a:defRPr>
            </a:pPr>
            <a:r>
              <a:t>“The real danger now is the increasingly </a:t>
            </a:r>
          </a:p>
          <a:p>
            <a:pPr marR="457200">
              <a:defRPr sz="2600">
                <a:solidFill>
                  <a:srgbClr val="323333"/>
                </a:solidFill>
                <a:latin typeface="Times New Roman"/>
                <a:ea typeface="Times New Roman"/>
                <a:cs typeface="Times New Roman"/>
                <a:sym typeface="Times New Roman"/>
              </a:defRPr>
            </a:pPr>
            <a:r>
              <a:t>frequent direct attacks on religious freedoms. … </a:t>
            </a:r>
          </a:p>
          <a:p>
            <a:pPr marR="457200">
              <a:defRPr sz="2600">
                <a:solidFill>
                  <a:srgbClr val="323333"/>
                </a:solidFill>
                <a:latin typeface="Times New Roman"/>
                <a:ea typeface="Times New Roman"/>
                <a:cs typeface="Times New Roman"/>
                <a:sym typeface="Times New Roman"/>
              </a:defRPr>
            </a:pPr>
            <a:r>
              <a:t>The aggressive secularism of public culture has become increasingly a state religion in itself and will use the coercive powers of the state to enforce its new orthodoxy. </a:t>
            </a:r>
          </a:p>
          <a:p>
            <a:pPr marR="457200">
              <a:defRPr sz="2600">
                <a:solidFill>
                  <a:srgbClr val="323333"/>
                </a:solidFill>
                <a:latin typeface="Times New Roman"/>
                <a:ea typeface="Times New Roman"/>
                <a:cs typeface="Times New Roman"/>
                <a:sym typeface="Times New Roman"/>
              </a:defRPr>
            </a:pPr>
            <a:endParaRPr/>
          </a:p>
          <a:p>
            <a:pPr marR="457200">
              <a:defRPr sz="2600">
                <a:solidFill>
                  <a:srgbClr val="323333"/>
                </a:solidFill>
                <a:latin typeface="Times New Roman"/>
                <a:ea typeface="Times New Roman"/>
                <a:cs typeface="Times New Roman"/>
                <a:sym typeface="Times New Roman"/>
              </a:defRPr>
            </a:pPr>
            <a:r>
              <a:rPr b="1"/>
              <a:t>Soon, apparently, it will be positively illegal for Christian churches to publish their traditional teachings.</a:t>
            </a:r>
            <a:r>
              <a:t> The intolerance of Australia’s secular religion, which adds to legal harassment the effective tactic of ridicule and endless public abuse, is evident. Will Christian schools be allowed to teach their traditional beliefs?”</a:t>
            </a:r>
          </a:p>
        </p:txBody>
      </p:sp>
      <p:grpSp>
        <p:nvGrpSpPr>
          <p:cNvPr id="148" name="Group 148"/>
          <p:cNvGrpSpPr/>
          <p:nvPr/>
        </p:nvGrpSpPr>
        <p:grpSpPr>
          <a:xfrm>
            <a:off x="2024938" y="4190999"/>
            <a:ext cx="4986634" cy="1582422"/>
            <a:chOff x="0" y="0"/>
            <a:chExt cx="4986633" cy="1582420"/>
          </a:xfrm>
        </p:grpSpPr>
        <p:sp>
          <p:nvSpPr>
            <p:cNvPr id="145" name="Shape 145"/>
            <p:cNvSpPr/>
            <p:nvPr/>
          </p:nvSpPr>
          <p:spPr>
            <a:xfrm>
              <a:off x="0" y="716280"/>
              <a:ext cx="2294692" cy="86614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800">
                  <a:solidFill>
                    <a:srgbClr val="FF2809"/>
                  </a:solidFill>
                  <a:latin typeface="Shorelines Script Bold"/>
                  <a:ea typeface="Shorelines Script Bold"/>
                  <a:cs typeface="Shorelines Script Bold"/>
                  <a:sym typeface="Shorelines Script Bold"/>
                </a:defRPr>
              </a:lvl1pPr>
            </a:lstStyle>
            <a:p>
              <a:r>
                <a:t>won’t want</a:t>
              </a:r>
            </a:p>
          </p:txBody>
        </p:sp>
        <p:sp>
          <p:nvSpPr>
            <p:cNvPr id="146" name="Shape 146"/>
            <p:cNvSpPr/>
            <p:nvPr/>
          </p:nvSpPr>
          <p:spPr>
            <a:xfrm>
              <a:off x="866215" y="508000"/>
              <a:ext cx="324447" cy="2009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25400" cap="flat">
              <a:solidFill>
                <a:srgbClr val="FD2603"/>
              </a:solidFill>
              <a:prstDash val="solid"/>
              <a:round/>
            </a:ln>
            <a:effectLst/>
          </p:spPr>
          <p:txBody>
            <a:bodyPr wrap="square" lIns="45719" tIns="45719" rIns="45719" bIns="45719" numCol="1" anchor="ctr">
              <a:noAutofit/>
            </a:bodyPr>
            <a:lstStyle/>
            <a:p>
              <a:endParaRPr/>
            </a:p>
          </p:txBody>
        </p:sp>
        <p:sp>
          <p:nvSpPr>
            <p:cNvPr id="147" name="Shape 147"/>
            <p:cNvSpPr/>
            <p:nvPr/>
          </p:nvSpPr>
          <p:spPr>
            <a:xfrm flipV="1">
              <a:off x="831966" y="-1"/>
              <a:ext cx="4154668" cy="163932"/>
            </a:xfrm>
            <a:prstGeom prst="line">
              <a:avLst/>
            </a:prstGeom>
            <a:noFill/>
            <a:ln w="50800" cap="flat">
              <a:solidFill>
                <a:srgbClr val="FF27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a:p>
          </p:txBody>
        </p:sp>
      </p:gr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972</Words>
  <Application>Microsoft Macintosh PowerPoint</Application>
  <PresentationFormat>On-screen Show (4:3)</PresentationFormat>
  <Paragraphs>89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When you finally get all you want, will it be enough?  </vt:lpstr>
      <vt:lpstr>“I became greater by far than anyone  in Jerusalem before me.” Ecclesiastes 2:11</vt:lpstr>
      <vt:lpstr>“He who loves money never has money enough; whoever loves wealth is never satisfied with his income.”   Ecclesiastes 5:10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WARNING! Personal Beliefs Ahead!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INHERITANCES</vt:lpstr>
      <vt:lpstr>PowerPoint Presentation</vt:lpstr>
      <vt:lpstr>“I would as soon leave to my son a curse as the almighty dollar.”   Andrew Carnegie</vt:lpstr>
      <vt:lpstr>“I want to give my children enough so that they can do anything they want, but not so much that they can do nothing.”  Gates or Buffett</vt:lpstr>
      <vt:lpstr>“Anyone who does not provide for their relatives, and especially for their own household, has denied the faith and is worse than an unbeliever.”   1 Timothy 5:8   “A good man leaves an inheritance to his children’s children.”  Proverbs 13:22</vt:lpstr>
      <vt:lpstr>“I think it is critical that people pass along their values before they pass along their valuables. Giving second- or third-generation family members resources without a mental, emotional and informational foundation is like giving them a loaded weapon without instruction or caution.”  Jim Stovall Author of The Ultimate Gift</vt:lpstr>
      <vt:lpstr>When you finally get all you want, will it be enough?</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Julian Archer</cp:lastModifiedBy>
  <cp:revision>2</cp:revision>
  <dcterms:modified xsi:type="dcterms:W3CDTF">2017-05-30T17:59:07Z</dcterms:modified>
</cp:coreProperties>
</file>