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>
      <p:cViewPr varScale="1">
        <p:scale>
          <a:sx n="53" d="100"/>
          <a:sy n="53" d="100"/>
        </p:scale>
        <p:origin x="7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21"/>
          </p:nvPr>
        </p:nvSpPr>
        <p:spPr>
          <a:xfrm>
            <a:off x="12817078" y="2571750"/>
            <a:ext cx="6429376" cy="85725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3940968" y="2143125"/>
            <a:ext cx="8251032" cy="4643438"/>
          </a:xfrm>
          <a:prstGeom prst="rect">
            <a:avLst/>
          </a:prstGeom>
        </p:spPr>
        <p:txBody>
          <a:bodyPr anchor="b"/>
          <a:lstStyle>
            <a:lvl1pPr>
              <a:defRPr sz="98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893718"/>
            <a:ext cx="8251032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21"/>
          </p:nvPr>
        </p:nvSpPr>
        <p:spPr>
          <a:xfrm>
            <a:off x="13174265" y="4089796"/>
            <a:ext cx="5715001" cy="76200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893343"/>
            <a:ext cx="7090173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5582" y="13094890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6073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3442" y="13092906"/>
            <a:ext cx="399257" cy="424657"/>
          </a:xfrm>
          <a:prstGeom prst="rect">
            <a:avLst/>
          </a:prstGeom>
        </p:spPr>
        <p:txBody>
          <a:bodyPr lIns="53578" tIns="53578" rIns="53578" bIns="53578" anchor="ctr"/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anchor="t"/>
          <a:lstStyle>
            <a:lvl1pPr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A375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4419599" y="761999"/>
            <a:ext cx="15544801" cy="3200401"/>
          </a:xfrm>
          <a:prstGeom prst="rect">
            <a:avLst/>
          </a:prstGeom>
        </p:spPr>
        <p:txBody>
          <a:bodyPr lIns="101600" tIns="101600" rIns="101600" bIns="101600"/>
          <a:lstStyle>
            <a:lvl1pPr marL="81279" marR="81279" algn="l" defTabSz="1828800">
              <a:buClr>
                <a:srgbClr val="FFFFFF"/>
              </a:buClr>
              <a:buFont typeface="Times Roman"/>
              <a:defRPr sz="12600"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599" y="3962400"/>
            <a:ext cx="15544801" cy="9753601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65173" marR="79374" indent="-685800" algn="ctr" defTabSz="1828800">
              <a:spcBef>
                <a:spcPts val="1500"/>
              </a:spcBef>
              <a:buClr>
                <a:srgbClr val="FFFFFF"/>
              </a:buClr>
              <a:buSzTx/>
              <a:buFont typeface="Times Roman"/>
              <a:buNone/>
              <a:defRPr sz="142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1pPr>
            <a:lvl2pPr marL="1107892" marR="79374" indent="-530678" algn="ctr" defTabSz="1828800">
              <a:spcBef>
                <a:spcPts val="1300"/>
              </a:spcBef>
              <a:buSzPct val="100000"/>
              <a:buChar char="–"/>
              <a:defRPr sz="52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2pPr>
            <a:lvl3pPr marL="577213" marR="79374" indent="0" algn="ctr" defTabSz="1828800">
              <a:spcBef>
                <a:spcPts val="1100"/>
              </a:spcBef>
              <a:buClr>
                <a:srgbClr val="FFFFFF"/>
              </a:buClr>
              <a:buSzPct val="100000"/>
              <a:buFont typeface="Times Roman"/>
              <a:buChar char="–"/>
              <a:defRPr sz="46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3pPr>
            <a:lvl4pPr marL="1925953" marR="79374" indent="-434339" algn="ctr" defTabSz="18288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4pPr>
            <a:lvl5pPr marL="2383153" marR="79374" indent="-434339" algn="ctr" defTabSz="1828800">
              <a:spcBef>
                <a:spcPts val="900"/>
              </a:spcBef>
              <a:buSzPct val="100000"/>
              <a:buChar char="»"/>
              <a:defRPr sz="3800">
                <a:uFill>
                  <a:solidFill>
                    <a:srgbClr val="FFFFFF"/>
                  </a:solidFill>
                </a:uFill>
                <a:latin typeface="Abadi MT Condensed Light"/>
                <a:ea typeface="Abadi MT Condensed Light"/>
                <a:cs typeface="Abadi MT Condensed Light"/>
                <a:sym typeface="Abadi MT Condensed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748150" y="12496800"/>
            <a:ext cx="622500" cy="6223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spcBef>
                <a:spcPts val="1500"/>
              </a:spcBef>
              <a:buClr>
                <a:srgbClr val="FFFFFF"/>
              </a:buClr>
              <a:buFont typeface="Times Roman"/>
              <a:defRPr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numCol="2" spcCol="735806" anchor="t"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833937" y="4179093"/>
            <a:ext cx="14716126" cy="535781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quarter" idx="21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quarter" idx="21"/>
          </p:nvPr>
        </p:nvSpPr>
        <p:spPr>
          <a:xfrm>
            <a:off x="7905750" y="2536031"/>
            <a:ext cx="8572500" cy="642937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4833937" y="10358437"/>
            <a:ext cx="14716126" cy="239315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algn="ctr" defTabSz="821531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06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512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995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402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847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403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5959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515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07114" marR="0" indent="-789214" algn="l" defTabSz="821531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onnecting with Millennials and Gen Z…"/>
          <p:cNvSpPr txBox="1">
            <a:spLocks noGrp="1"/>
          </p:cNvSpPr>
          <p:nvPr>
            <p:ph type="ctrTitle"/>
          </p:nvPr>
        </p:nvSpPr>
        <p:spPr>
          <a:xfrm>
            <a:off x="3316218" y="990678"/>
            <a:ext cx="17751564" cy="6595722"/>
          </a:xfrm>
          <a:prstGeom prst="rect">
            <a:avLst/>
          </a:prstGeom>
        </p:spPr>
        <p:txBody>
          <a:bodyPr/>
          <a:lstStyle/>
          <a:p>
            <a:pPr>
              <a:defRPr sz="140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Connecting with Millennials and Gen Z</a:t>
            </a:r>
            <a:endParaRPr sz="15400" b="0"/>
          </a:p>
          <a:p>
            <a:pPr>
              <a:defRPr sz="11200" b="1">
                <a:latin typeface="Arial"/>
                <a:ea typeface="Arial"/>
                <a:cs typeface="Arial"/>
                <a:sym typeface="Arial"/>
              </a:defRPr>
            </a:pPr>
            <a:r>
              <a:t>PART 1</a:t>
            </a:r>
          </a:p>
        </p:txBody>
      </p:sp>
      <p:sp>
        <p:nvSpPr>
          <p:cNvPr id="210" name="Stewardship Advisory…"/>
          <p:cNvSpPr txBox="1">
            <a:spLocks noGrp="1"/>
          </p:cNvSpPr>
          <p:nvPr>
            <p:ph type="subTitle" sz="quarter" idx="1"/>
          </p:nvPr>
        </p:nvSpPr>
        <p:spPr>
          <a:xfrm>
            <a:off x="3511551" y="9591576"/>
            <a:ext cx="17360898" cy="3426591"/>
          </a:xfrm>
          <a:prstGeom prst="rect">
            <a:avLst/>
          </a:prstGeom>
        </p:spPr>
        <p:txBody>
          <a:bodyPr/>
          <a:lstStyle/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Steve Case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Stewardship Advisory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NAD Ministries Convention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January 8,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High/Hero–Community, Institutions…"/>
          <p:cNvSpPr txBox="1">
            <a:spLocks noGrp="1"/>
          </p:cNvSpPr>
          <p:nvPr>
            <p:ph type="title"/>
          </p:nvPr>
        </p:nvSpPr>
        <p:spPr>
          <a:xfrm>
            <a:off x="1751702" y="5525306"/>
            <a:ext cx="22040002" cy="67142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High</a:t>
            </a:r>
            <a:r>
              <a:t>/Hero–Community, Institutions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Awakening</a:t>
            </a:r>
            <a:r>
              <a:t>/Artist–Recapture the self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Unraveling</a:t>
            </a:r>
            <a:r>
              <a:t>/Prophet–  Institutions,  Individualism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Crisis</a:t>
            </a:r>
            <a:r>
              <a:t>/Nomad–Revolution, Rebuilding</a:t>
            </a:r>
          </a:p>
        </p:txBody>
      </p:sp>
      <p:pic>
        <p:nvPicPr>
          <p:cNvPr id="266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5" y="591974"/>
            <a:ext cx="4051277" cy="607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4-stage cycle of archetypes…"/>
          <p:cNvSpPr txBox="1"/>
          <p:nvPr/>
        </p:nvSpPr>
        <p:spPr>
          <a:xfrm>
            <a:off x="4907733" y="987092"/>
            <a:ext cx="18771615" cy="380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archetypes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years/cycle</a:t>
            </a:r>
          </a:p>
        </p:txBody>
      </p:sp>
      <p:sp>
        <p:nvSpPr>
          <p:cNvPr id="268" name="Line"/>
          <p:cNvSpPr/>
          <p:nvPr/>
        </p:nvSpPr>
        <p:spPr>
          <a:xfrm flipV="1">
            <a:off x="17157242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9" name="Line"/>
          <p:cNvSpPr/>
          <p:nvPr/>
        </p:nvSpPr>
        <p:spPr>
          <a:xfrm>
            <a:off x="11399581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0" name="Rectangle"/>
          <p:cNvSpPr/>
          <p:nvPr/>
        </p:nvSpPr>
        <p:spPr>
          <a:xfrm>
            <a:off x="1529934" y="9581293"/>
            <a:ext cx="22245476" cy="33732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High/Hero–Community, Institutions…"/>
          <p:cNvSpPr txBox="1">
            <a:spLocks noGrp="1"/>
          </p:cNvSpPr>
          <p:nvPr>
            <p:ph type="title"/>
          </p:nvPr>
        </p:nvSpPr>
        <p:spPr>
          <a:xfrm>
            <a:off x="1751702" y="5525306"/>
            <a:ext cx="22040002" cy="67142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High</a:t>
            </a:r>
            <a:r>
              <a:t>/Hero–Community, Institutions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Awakening</a:t>
            </a:r>
            <a:r>
              <a:t>/Artist–Recapture the self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Unraveling</a:t>
            </a:r>
            <a:r>
              <a:t>/Prophet–  Institutions,  Individualism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Crisis</a:t>
            </a:r>
            <a:r>
              <a:t>/Nomad–Revolution, Rebuilding</a:t>
            </a:r>
          </a:p>
        </p:txBody>
      </p:sp>
      <p:pic>
        <p:nvPicPr>
          <p:cNvPr id="273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5" y="591974"/>
            <a:ext cx="4051277" cy="607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4-stage cycle of archetypes…"/>
          <p:cNvSpPr txBox="1"/>
          <p:nvPr/>
        </p:nvSpPr>
        <p:spPr>
          <a:xfrm>
            <a:off x="4907733" y="987092"/>
            <a:ext cx="18771615" cy="380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archetypes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years/cycle</a:t>
            </a:r>
          </a:p>
        </p:txBody>
      </p:sp>
      <p:sp>
        <p:nvSpPr>
          <p:cNvPr id="275" name="Line"/>
          <p:cNvSpPr/>
          <p:nvPr/>
        </p:nvSpPr>
        <p:spPr>
          <a:xfrm flipV="1">
            <a:off x="17157242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6" name="Line"/>
          <p:cNvSpPr/>
          <p:nvPr/>
        </p:nvSpPr>
        <p:spPr>
          <a:xfrm>
            <a:off x="11399581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7" name="Rectangle"/>
          <p:cNvSpPr/>
          <p:nvPr/>
        </p:nvSpPr>
        <p:spPr>
          <a:xfrm>
            <a:off x="1529934" y="11013731"/>
            <a:ext cx="22245476" cy="194082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High/Hero–Community, Institutions…"/>
          <p:cNvSpPr txBox="1">
            <a:spLocks noGrp="1"/>
          </p:cNvSpPr>
          <p:nvPr>
            <p:ph type="title"/>
          </p:nvPr>
        </p:nvSpPr>
        <p:spPr>
          <a:xfrm>
            <a:off x="1751702" y="5525306"/>
            <a:ext cx="22040002" cy="67142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High</a:t>
            </a:r>
            <a:r>
              <a:t>/Hero–Community, Institutions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Awakening</a:t>
            </a:r>
            <a:r>
              <a:t>/Artist–Recapture the self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Unraveling</a:t>
            </a:r>
            <a:r>
              <a:t>/Prophet–  Institutions,  Individualism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Crisis</a:t>
            </a:r>
            <a:r>
              <a:t>/Nomad–Revolution, Rebuilding</a:t>
            </a:r>
          </a:p>
        </p:txBody>
      </p:sp>
      <p:pic>
        <p:nvPicPr>
          <p:cNvPr id="280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5" y="591974"/>
            <a:ext cx="4051277" cy="607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4-stage cycle of archetypes…"/>
          <p:cNvSpPr txBox="1"/>
          <p:nvPr/>
        </p:nvSpPr>
        <p:spPr>
          <a:xfrm>
            <a:off x="4907733" y="987092"/>
            <a:ext cx="18771615" cy="380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archetypes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years/cycle</a:t>
            </a:r>
          </a:p>
        </p:txBody>
      </p:sp>
      <p:sp>
        <p:nvSpPr>
          <p:cNvPr id="282" name="Line"/>
          <p:cNvSpPr/>
          <p:nvPr/>
        </p:nvSpPr>
        <p:spPr>
          <a:xfrm flipV="1">
            <a:off x="17131842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3" name="Line"/>
          <p:cNvSpPr/>
          <p:nvPr/>
        </p:nvSpPr>
        <p:spPr>
          <a:xfrm>
            <a:off x="11399581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igh/Hero–GI Generation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High/Hero–GI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286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  <p:sp>
        <p:nvSpPr>
          <p:cNvPr id="287" name="1901-1927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1901-1927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288" name="Rectangle"/>
          <p:cNvSpPr/>
          <p:nvPr/>
        </p:nvSpPr>
        <p:spPr>
          <a:xfrm>
            <a:off x="813715" y="4265474"/>
            <a:ext cx="22245476" cy="588511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High/Hero–GI Generation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High/Hero–GI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291" name="1901-1927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1901-1927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292" name="Rectangle"/>
          <p:cNvSpPr/>
          <p:nvPr/>
        </p:nvSpPr>
        <p:spPr>
          <a:xfrm>
            <a:off x="813715" y="6096334"/>
            <a:ext cx="22245476" cy="40542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3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High/Hero–GI Generation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High/Hero–GI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296" name="1901-1927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1901-1927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297" name="Rectangle"/>
          <p:cNvSpPr/>
          <p:nvPr/>
        </p:nvSpPr>
        <p:spPr>
          <a:xfrm>
            <a:off x="813715" y="7415591"/>
            <a:ext cx="22245476" cy="273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8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High/Hero–GI Generation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High/Hero–GI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301" name="1901-1927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1901-1927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302" name="Rectangle"/>
          <p:cNvSpPr/>
          <p:nvPr/>
        </p:nvSpPr>
        <p:spPr>
          <a:xfrm>
            <a:off x="813715" y="8933995"/>
            <a:ext cx="22245476" cy="12165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3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High/Hero–GI Generation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High/Hero–GI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306" name="1901-1927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1901-1927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307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wakening/Artist–Silent Generation…"/>
          <p:cNvSpPr txBox="1">
            <a:spLocks noGrp="1"/>
          </p:cNvSpPr>
          <p:nvPr>
            <p:ph type="title"/>
          </p:nvPr>
        </p:nvSpPr>
        <p:spPr>
          <a:xfrm>
            <a:off x="6144266" y="5810929"/>
            <a:ext cx="18103213" cy="427992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Awakening/Artist–Silent Generation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310" name="1928-1945…"/>
          <p:cNvSpPr txBox="1"/>
          <p:nvPr/>
        </p:nvSpPr>
        <p:spPr>
          <a:xfrm>
            <a:off x="867068" y="5810929"/>
            <a:ext cx="5774633" cy="4279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1928-1945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311" name="1981-1996"/>
          <p:cNvSpPr txBox="1"/>
          <p:nvPr/>
        </p:nvSpPr>
        <p:spPr>
          <a:xfrm>
            <a:off x="867068" y="4204481"/>
            <a:ext cx="5774633" cy="161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1981-1996</a:t>
            </a:r>
          </a:p>
        </p:txBody>
      </p:sp>
      <p:sp>
        <p:nvSpPr>
          <p:cNvPr id="312" name="High/Hero–Millennials (Gen Y)"/>
          <p:cNvSpPr txBox="1"/>
          <p:nvPr/>
        </p:nvSpPr>
        <p:spPr>
          <a:xfrm>
            <a:off x="6144266" y="4204481"/>
            <a:ext cx="18103213" cy="161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High/Hero–Millennials (Gen Y)</a:t>
            </a:r>
          </a:p>
        </p:txBody>
      </p:sp>
      <p:sp>
        <p:nvSpPr>
          <p:cNvPr id="313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  <p:bldP spid="312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Unraveling/Prophet–Baby Boomers…"/>
          <p:cNvSpPr txBox="1">
            <a:spLocks noGrp="1"/>
          </p:cNvSpPr>
          <p:nvPr>
            <p:ph type="title"/>
          </p:nvPr>
        </p:nvSpPr>
        <p:spPr>
          <a:xfrm>
            <a:off x="6404709" y="7261298"/>
            <a:ext cx="18103214" cy="28946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316" name="1946-1964…"/>
          <p:cNvSpPr txBox="1"/>
          <p:nvPr/>
        </p:nvSpPr>
        <p:spPr>
          <a:xfrm>
            <a:off x="867068" y="7196187"/>
            <a:ext cx="5774633" cy="28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317" name="1981-1996"/>
          <p:cNvSpPr txBox="1"/>
          <p:nvPr/>
        </p:nvSpPr>
        <p:spPr>
          <a:xfrm>
            <a:off x="867068" y="4204481"/>
            <a:ext cx="5774633" cy="161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1981-1996</a:t>
            </a:r>
          </a:p>
        </p:txBody>
      </p:sp>
      <p:sp>
        <p:nvSpPr>
          <p:cNvPr id="318" name="1997-2012"/>
          <p:cNvSpPr txBox="1"/>
          <p:nvPr/>
        </p:nvSpPr>
        <p:spPr>
          <a:xfrm>
            <a:off x="867068" y="5691349"/>
            <a:ext cx="5774633" cy="152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spcBef>
                <a:spcPts val="2000"/>
              </a:spcBef>
              <a:defRPr sz="8000" u="sng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1997-2012</a:t>
            </a:r>
          </a:p>
        </p:txBody>
      </p:sp>
      <p:sp>
        <p:nvSpPr>
          <p:cNvPr id="319" name="High/Hero–Millennials (Gen Y)…"/>
          <p:cNvSpPr txBox="1"/>
          <p:nvPr/>
        </p:nvSpPr>
        <p:spPr>
          <a:xfrm>
            <a:off x="6404709" y="4293068"/>
            <a:ext cx="18103214" cy="289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High/Hero–Millennials (Gen Y)</a:t>
            </a:r>
          </a:p>
          <a:p>
            <a:pPr defTabSz="821531">
              <a:spcBef>
                <a:spcPts val="2000"/>
              </a:spcBef>
              <a:defRPr sz="8000" u="sng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Awakening/Artist–Gen Z</a:t>
            </a:r>
          </a:p>
        </p:txBody>
      </p:sp>
      <p:sp>
        <p:nvSpPr>
          <p:cNvPr id="320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1" animBg="1" advAuto="0"/>
      <p:bldP spid="319" grpId="2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1928 German…"/>
          <p:cNvSpPr txBox="1">
            <a:spLocks noGrp="1"/>
          </p:cNvSpPr>
          <p:nvPr>
            <p:ph type="title"/>
          </p:nvPr>
        </p:nvSpPr>
        <p:spPr>
          <a:xfrm>
            <a:off x="5536078" y="9154090"/>
            <a:ext cx="9524607" cy="333314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 sz="10000">
                <a:latin typeface="Arial"/>
                <a:ea typeface="Arial"/>
                <a:cs typeface="Arial"/>
                <a:sym typeface="Arial"/>
              </a:defRPr>
            </a:pPr>
            <a:r>
              <a:t>1928 German</a:t>
            </a:r>
          </a:p>
          <a:p>
            <a:pPr algn="l">
              <a:defRPr sz="10000">
                <a:latin typeface="Arial"/>
                <a:ea typeface="Arial"/>
                <a:cs typeface="Arial"/>
                <a:sym typeface="Arial"/>
              </a:defRPr>
            </a:pPr>
            <a:r>
              <a:t>1952 English</a:t>
            </a:r>
          </a:p>
        </p:txBody>
      </p:sp>
      <p:sp>
        <p:nvSpPr>
          <p:cNvPr id="213" name="Generational theory rooted in…"/>
          <p:cNvSpPr txBox="1"/>
          <p:nvPr/>
        </p:nvSpPr>
        <p:spPr>
          <a:xfrm>
            <a:off x="1608191" y="1091244"/>
            <a:ext cx="21167618" cy="5322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Generational theory rooted in 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Karl Mannheim’s 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The Problem of Generations</a:t>
            </a:r>
          </a:p>
        </p:txBody>
      </p:sp>
      <p:grpSp>
        <p:nvGrpSpPr>
          <p:cNvPr id="217" name="Group"/>
          <p:cNvGrpSpPr/>
          <p:nvPr/>
        </p:nvGrpSpPr>
        <p:grpSpPr>
          <a:xfrm>
            <a:off x="15204986" y="6874107"/>
            <a:ext cx="12271948" cy="6109566"/>
            <a:chOff x="0" y="0"/>
            <a:chExt cx="12271947" cy="6109564"/>
          </a:xfrm>
        </p:grpSpPr>
        <p:pic>
          <p:nvPicPr>
            <p:cNvPr id="214" name="quote-for-progressive-people-the-present-is-the-beginning-of-the-future-for-conservative-people-karl-mannheim-141-69-78.jpg" descr="quote-for-progressive-people-the-present-is-the-beginning-of-the-future-for-conservative-people-karl-mannheim-141-69-7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909"/>
              <a:ext cx="12188143" cy="5735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Rectangle"/>
            <p:cNvSpPr/>
            <p:nvPr/>
          </p:nvSpPr>
          <p:spPr>
            <a:xfrm>
              <a:off x="4331903" y="0"/>
              <a:ext cx="7940045" cy="61095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16" name="Line"/>
            <p:cNvSpPr/>
            <p:nvPr/>
          </p:nvSpPr>
          <p:spPr>
            <a:xfrm flipV="1">
              <a:off x="4360982" y="166570"/>
              <a:ext cx="1" cy="563967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igh/Hero–Millennials (Gen Y)…"/>
          <p:cNvSpPr txBox="1">
            <a:spLocks noGrp="1"/>
          </p:cNvSpPr>
          <p:nvPr>
            <p:ph type="title"/>
          </p:nvPr>
        </p:nvSpPr>
        <p:spPr>
          <a:xfrm>
            <a:off x="6144266" y="4325207"/>
            <a:ext cx="18103213" cy="57656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High/Hero–Millennials (Gen Y)</a:t>
            </a:r>
          </a:p>
          <a:p>
            <a:pPr algn="l">
              <a:spcBef>
                <a:spcPts val="2000"/>
              </a:spcBef>
              <a:defRPr sz="8000" u="sng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Awakening/Artist–Gen Z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Unraveling/Prophet–Baby Boomers</a:t>
            </a:r>
          </a:p>
          <a:p>
            <a:pPr algn="l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Crisis/Nomad–Gen X (Baby Busters)</a:t>
            </a:r>
          </a:p>
        </p:txBody>
      </p:sp>
      <p:sp>
        <p:nvSpPr>
          <p:cNvPr id="323" name="1981-1996…"/>
          <p:cNvSpPr txBox="1"/>
          <p:nvPr/>
        </p:nvSpPr>
        <p:spPr>
          <a:xfrm>
            <a:off x="867068" y="4325207"/>
            <a:ext cx="5774633" cy="576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2000"/>
              </a:spcBef>
              <a:defRPr sz="8000" u="sng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1981-1996</a:t>
            </a:r>
          </a:p>
          <a:p>
            <a:pPr defTabSz="821531">
              <a:spcBef>
                <a:spcPts val="2000"/>
              </a:spcBef>
              <a:defRPr sz="8000" u="sng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1997-2012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1946-1964</a:t>
            </a:r>
          </a:p>
          <a:p>
            <a:pPr defTabSz="821531">
              <a:spcBef>
                <a:spcPts val="2000"/>
              </a:spcBef>
              <a:defRPr sz="8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1965-1980</a:t>
            </a:r>
          </a:p>
        </p:txBody>
      </p:sp>
      <p:sp>
        <p:nvSpPr>
          <p:cNvPr id="324" name="Dates of Birth for Each Generation"/>
          <p:cNvSpPr txBox="1"/>
          <p:nvPr/>
        </p:nvSpPr>
        <p:spPr>
          <a:xfrm>
            <a:off x="1141352" y="1247663"/>
            <a:ext cx="22101296" cy="220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Dates of Birth for Each Generation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Numbers Matter!"/>
          <p:cNvSpPr txBox="1">
            <a:spLocks noGrp="1"/>
          </p:cNvSpPr>
          <p:nvPr>
            <p:ph type="title"/>
          </p:nvPr>
        </p:nvSpPr>
        <p:spPr>
          <a:xfrm>
            <a:off x="3626119" y="479156"/>
            <a:ext cx="17131763" cy="2956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Numbers Matter!</a:t>
            </a:r>
          </a:p>
        </p:txBody>
      </p:sp>
      <p:pic>
        <p:nvPicPr>
          <p:cNvPr id="327" name="Screen Shot 2023-01-08 at 12.30.30 AM.png" descr="Screen Shot 2023-01-08 at 12.3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80" y="3734402"/>
            <a:ext cx="14926274" cy="907534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tatista…"/>
          <p:cNvSpPr txBox="1"/>
          <p:nvPr/>
        </p:nvSpPr>
        <p:spPr>
          <a:xfrm>
            <a:off x="17212490" y="6863644"/>
            <a:ext cx="5829694" cy="380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Statista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2020 U.S.</a:t>
            </a:r>
          </a:p>
        </p:txBody>
      </p:sp>
      <p:sp>
        <p:nvSpPr>
          <p:cNvPr id="329" name="Rectangle"/>
          <p:cNvSpPr/>
          <p:nvPr/>
        </p:nvSpPr>
        <p:spPr>
          <a:xfrm>
            <a:off x="1069262" y="11831426"/>
            <a:ext cx="15665087" cy="121659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0" name="Mil."/>
          <p:cNvSpPr txBox="1"/>
          <p:nvPr/>
        </p:nvSpPr>
        <p:spPr>
          <a:xfrm>
            <a:off x="12325958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Mil.</a:t>
            </a:r>
          </a:p>
        </p:txBody>
      </p:sp>
      <p:sp>
        <p:nvSpPr>
          <p:cNvPr id="331" name="GI"/>
          <p:cNvSpPr txBox="1"/>
          <p:nvPr/>
        </p:nvSpPr>
        <p:spPr>
          <a:xfrm>
            <a:off x="3311332" y="11602549"/>
            <a:ext cx="1549675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GI</a:t>
            </a:r>
          </a:p>
        </p:txBody>
      </p:sp>
      <p:sp>
        <p:nvSpPr>
          <p:cNvPr id="332" name="Z"/>
          <p:cNvSpPr txBox="1"/>
          <p:nvPr/>
        </p:nvSpPr>
        <p:spPr>
          <a:xfrm>
            <a:off x="15013747" y="11602549"/>
            <a:ext cx="1792060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Z</a:t>
            </a:r>
          </a:p>
        </p:txBody>
      </p:sp>
      <p:sp>
        <p:nvSpPr>
          <p:cNvPr id="333" name="X"/>
          <p:cNvSpPr txBox="1"/>
          <p:nvPr/>
        </p:nvSpPr>
        <p:spPr>
          <a:xfrm>
            <a:off x="10335525" y="11602549"/>
            <a:ext cx="1031205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X</a:t>
            </a:r>
          </a:p>
        </p:txBody>
      </p:sp>
      <p:sp>
        <p:nvSpPr>
          <p:cNvPr id="334" name="BB"/>
          <p:cNvSpPr txBox="1"/>
          <p:nvPr/>
        </p:nvSpPr>
        <p:spPr>
          <a:xfrm>
            <a:off x="7735552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BB</a:t>
            </a:r>
          </a:p>
        </p:txBody>
      </p:sp>
      <p:sp>
        <p:nvSpPr>
          <p:cNvPr id="335" name="Sil."/>
          <p:cNvSpPr txBox="1"/>
          <p:nvPr/>
        </p:nvSpPr>
        <p:spPr>
          <a:xfrm>
            <a:off x="5503849" y="11602549"/>
            <a:ext cx="1792061" cy="167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Sil.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ease get up from your chair and meet me…"/>
          <p:cNvSpPr txBox="1">
            <a:spLocks noGrp="1"/>
          </p:cNvSpPr>
          <p:nvPr>
            <p:ph type="title"/>
          </p:nvPr>
        </p:nvSpPr>
        <p:spPr>
          <a:xfrm>
            <a:off x="544419" y="967487"/>
            <a:ext cx="23295162" cy="739659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13600">
                <a:latin typeface="Arial"/>
                <a:ea typeface="Arial"/>
                <a:cs typeface="Arial"/>
                <a:sym typeface="Arial"/>
              </a:defRPr>
            </a:pPr>
            <a:r>
              <a:t>Please get up from your chair and meet me </a:t>
            </a:r>
          </a:p>
          <a:p>
            <a:pPr>
              <a:defRPr sz="13600">
                <a:latin typeface="Arial"/>
                <a:ea typeface="Arial"/>
                <a:cs typeface="Arial"/>
                <a:sym typeface="Arial"/>
              </a:defRPr>
            </a:pPr>
            <a:r>
              <a:t>in the middle of the room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1. Put one hand above your head.…"/>
          <p:cNvSpPr txBox="1"/>
          <p:nvPr/>
        </p:nvSpPr>
        <p:spPr>
          <a:xfrm>
            <a:off x="1794940" y="1007105"/>
            <a:ext cx="20794120" cy="10594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Put one hand above your head.</a:t>
            </a:r>
          </a:p>
          <a:p>
            <a:pPr defTabSz="821531"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Choose how many fingers to extend (0-5).</a:t>
            </a:r>
          </a:p>
          <a:p>
            <a:pPr defTabSz="821531">
              <a:defRPr sz="10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Get with 2 more people; add your fingers to equal an EVEN number.</a:t>
            </a:r>
          </a:p>
          <a:p>
            <a:pPr defTabSz="821531">
              <a:defRPr sz="10000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Sit together as a group of 3 </a:t>
            </a:r>
          </a:p>
          <a:p>
            <a:pPr defTabSz="821531">
              <a:defRPr sz="10000">
                <a:solidFill>
                  <a:schemeClr val="accent4">
                    <a:hueOff val="-1109302"/>
                    <a:lumOff val="-647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anywhere in this room.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3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roups of 3"/>
          <p:cNvSpPr txBox="1">
            <a:spLocks noGrp="1"/>
          </p:cNvSpPr>
          <p:nvPr>
            <p:ph type="title"/>
          </p:nvPr>
        </p:nvSpPr>
        <p:spPr>
          <a:xfrm>
            <a:off x="3626119" y="967487"/>
            <a:ext cx="17131763" cy="2956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Groups of 3</a:t>
            </a:r>
          </a:p>
        </p:txBody>
      </p:sp>
      <p:sp>
        <p:nvSpPr>
          <p:cNvPr id="342" name="Characteristics of Millennials"/>
          <p:cNvSpPr txBox="1"/>
          <p:nvPr/>
        </p:nvSpPr>
        <p:spPr>
          <a:xfrm>
            <a:off x="3626118" y="4252362"/>
            <a:ext cx="17131764" cy="598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Characteristics of Millennials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haracteristics of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Characteristics of Millennials</a:t>
            </a:r>
          </a:p>
        </p:txBody>
      </p:sp>
      <p:pic>
        <p:nvPicPr>
          <p:cNvPr id="345" name="Screen Shot 2023-01-07 at 12.54.04 PM.png" descr="Screen Shot 2023-01-07 at 12.54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862" y="3660166"/>
            <a:ext cx="7590270" cy="934622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May 20, 2013"/>
          <p:cNvSpPr txBox="1"/>
          <p:nvPr/>
        </p:nvSpPr>
        <p:spPr>
          <a:xfrm>
            <a:off x="14192595" y="10374669"/>
            <a:ext cx="8947256" cy="182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May 20, 2013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haracteristics of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Characteristics of Millennials</a:t>
            </a:r>
          </a:p>
        </p:txBody>
      </p:sp>
      <p:pic>
        <p:nvPicPr>
          <p:cNvPr id="349" name="Screen Shot 2023-01-07 at 10.17.09 PM.png" descr="Screen Shot 2023-01-07 at 10.17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489450"/>
            <a:ext cx="2717800" cy="473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creen Shot 2023-01-07 at 10.13.31 PM.png" descr="Screen Shot 2023-01-07 at 10.13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3788">
            <a:off x="15533507" y="7985676"/>
            <a:ext cx="2210451" cy="389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creen Shot 2023-01-07 at 10.11.58 PM.png" descr="Screen Shot 2023-01-07 at 10.11.5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9133">
            <a:off x="3511171" y="5279885"/>
            <a:ext cx="3009901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Screen Shot 2023-01-07 at 10.11.51 PM.png" descr="Screen Shot 2023-01-07 at 10.1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0356">
            <a:off x="18791270" y="4008085"/>
            <a:ext cx="2755901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 Shot 2023-01-07 at 10.11.43 PM.png" descr="Screen Shot 2023-01-07 at 10.11.4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12835">
            <a:off x="6988264" y="9678061"/>
            <a:ext cx="2540001" cy="259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haracteristics of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Characteristics of Millennials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A New Ministry for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New Ministry for Millennials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"/>
          <p:cNvSpPr txBox="1"/>
          <p:nvPr/>
        </p:nvSpPr>
        <p:spPr>
          <a:xfrm>
            <a:off x="11927879" y="6665912"/>
            <a:ext cx="528242" cy="384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/>
          <a:p>
            <a:endParaRPr/>
          </a:p>
        </p:txBody>
      </p:sp>
      <p:sp>
        <p:nvSpPr>
          <p:cNvPr id="361" name="YouTube link for “Millennial International”…"/>
          <p:cNvSpPr txBox="1"/>
          <p:nvPr/>
        </p:nvSpPr>
        <p:spPr>
          <a:xfrm>
            <a:off x="329376" y="1454033"/>
            <a:ext cx="23725248" cy="520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YouTube link for “Millennial International”</a:t>
            </a:r>
          </a:p>
          <a:p>
            <a: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21531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https://www.youtube.com/watch?v=RGvrmltfMrA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"/>
          <p:cNvSpPr/>
          <p:nvPr/>
        </p:nvSpPr>
        <p:spPr>
          <a:xfrm>
            <a:off x="13955723" y="5054600"/>
            <a:ext cx="9413508" cy="78049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20" name="Generations as…"/>
          <p:cNvSpPr txBox="1"/>
          <p:nvPr/>
        </p:nvSpPr>
        <p:spPr>
          <a:xfrm>
            <a:off x="566418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FAMILY</a:t>
            </a:r>
          </a:p>
        </p:txBody>
      </p:sp>
      <p:sp>
        <p:nvSpPr>
          <p:cNvPr id="221" name="Generations as…"/>
          <p:cNvSpPr txBox="1"/>
          <p:nvPr/>
        </p:nvSpPr>
        <p:spPr>
          <a:xfrm>
            <a:off x="12738919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 AGE RANGE</a:t>
            </a:r>
          </a:p>
        </p:txBody>
      </p:sp>
      <p:pic>
        <p:nvPicPr>
          <p:cNvPr id="222" name="Screen Shot 2023-01-07 at 8.46.53 PM.png" descr="Screen Shot 2023-01-07 at 8.46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52" y="5482008"/>
            <a:ext cx="10515601" cy="702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 Shot 2023-01-07 at 9.03.20 PM.png" descr="Screen Shot 2023-01-07 at 9.03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202" y="5501058"/>
            <a:ext cx="8674101" cy="698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3071" y="4876799"/>
            <a:ext cx="11788763" cy="84846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A New Ministry for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New Ministry for Millennials</a:t>
            </a:r>
          </a:p>
        </p:txBody>
      </p:sp>
      <p:sp>
        <p:nvSpPr>
          <p:cNvPr id="364" name="What is your response?"/>
          <p:cNvSpPr txBox="1"/>
          <p:nvPr/>
        </p:nvSpPr>
        <p:spPr>
          <a:xfrm>
            <a:off x="329376" y="4997914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40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is your response?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ritique of Generational Theory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Critique of Generational Theory</a:t>
            </a:r>
          </a:p>
        </p:txBody>
      </p:sp>
      <p:sp>
        <p:nvSpPr>
          <p:cNvPr id="367" name="Cherry-picking examples…"/>
          <p:cNvSpPr txBox="1"/>
          <p:nvPr/>
        </p:nvSpPr>
        <p:spPr>
          <a:xfrm>
            <a:off x="1045594" y="3935413"/>
            <a:ext cx="23725249" cy="818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3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Cherry-picking examples</a:t>
            </a:r>
          </a:p>
          <a:p>
            <a:pPr defTabSz="821531">
              <a:defRPr sz="13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Primarily for niche marketing</a:t>
            </a:r>
          </a:p>
          <a:p>
            <a:pPr defTabSz="821531">
              <a:defRPr sz="13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U.S.–centric, white</a:t>
            </a:r>
          </a:p>
          <a:p>
            <a:pPr defTabSz="821531">
              <a:defRPr sz="130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makes a “generation”?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he Next Generation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he Next Generation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</a:t>
            </a:r>
          </a:p>
        </p:txBody>
      </p:sp>
      <p:sp>
        <p:nvSpPr>
          <p:cNvPr id="372" name="Don’t let anyone look down on you because you are young, but set an example for the believers in speech, in conduct, in love, in faith, and in purity.…"/>
          <p:cNvSpPr txBox="1"/>
          <p:nvPr/>
        </p:nvSpPr>
        <p:spPr>
          <a:xfrm>
            <a:off x="1078150" y="4019815"/>
            <a:ext cx="23725249" cy="84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Don’t let anyone look down on you because you are young, but set an example for the believers in speech, in conduct, in love, in faith, and in purity.</a:t>
            </a:r>
          </a:p>
          <a:p>
            <a:pPr defTabSz="821531"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lvl="2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1 Timothy 4:12 </a:t>
            </a:r>
            <a:r>
              <a:rPr sz="7500"/>
              <a:t>(NIV)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"/>
          <p:cNvSpPr/>
          <p:nvPr/>
        </p:nvSpPr>
        <p:spPr>
          <a:xfrm>
            <a:off x="7445753" y="7922841"/>
            <a:ext cx="3988581" cy="56042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7" name="Rectangle"/>
          <p:cNvSpPr/>
          <p:nvPr/>
        </p:nvSpPr>
        <p:spPr>
          <a:xfrm>
            <a:off x="918175" y="3299859"/>
            <a:ext cx="3988581" cy="56042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8" name="Rectangle"/>
          <p:cNvSpPr/>
          <p:nvPr/>
        </p:nvSpPr>
        <p:spPr>
          <a:xfrm>
            <a:off x="20079428" y="7494950"/>
            <a:ext cx="3899261" cy="555349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79" name="Rectangle"/>
          <p:cNvSpPr/>
          <p:nvPr/>
        </p:nvSpPr>
        <p:spPr>
          <a:xfrm>
            <a:off x="13868433" y="3000014"/>
            <a:ext cx="4140981" cy="580676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80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  <p:sp>
        <p:nvSpPr>
          <p:cNvPr id="381" name="George…"/>
          <p:cNvSpPr txBox="1"/>
          <p:nvPr/>
        </p:nvSpPr>
        <p:spPr>
          <a:xfrm>
            <a:off x="2579602" y="10140994"/>
            <a:ext cx="4621075" cy="325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George</a:t>
            </a:r>
          </a:p>
          <a:p>
            <a:pPr algn="r"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Butler</a:t>
            </a:r>
          </a:p>
        </p:txBody>
      </p:sp>
      <p:sp>
        <p:nvSpPr>
          <p:cNvPr id="382" name="E. J.…"/>
          <p:cNvSpPr txBox="1"/>
          <p:nvPr/>
        </p:nvSpPr>
        <p:spPr>
          <a:xfrm>
            <a:off x="13507178" y="9880551"/>
            <a:ext cx="6415819" cy="314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r"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E. J.</a:t>
            </a:r>
          </a:p>
          <a:p>
            <a:pPr algn="r"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Waggoner</a:t>
            </a:r>
          </a:p>
        </p:txBody>
      </p:sp>
      <p:sp>
        <p:nvSpPr>
          <p:cNvPr id="383" name="Uriah…"/>
          <p:cNvSpPr txBox="1"/>
          <p:nvPr/>
        </p:nvSpPr>
        <p:spPr>
          <a:xfrm>
            <a:off x="5176909" y="3325241"/>
            <a:ext cx="3899261" cy="314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Uriah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Smith</a:t>
            </a:r>
          </a:p>
        </p:txBody>
      </p:sp>
      <p:pic>
        <p:nvPicPr>
          <p:cNvPr id="384" name="Screen Shot 2022-12-23 at 1.30.59 PM.png" descr="Screen Shot 2022-12-23 at 1.30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081" y="8168309"/>
            <a:ext cx="3456068" cy="513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Screen Shot 2022-12-23 at 1.31.10 PM.png" descr="Screen Shot 2022-12-23 at 1.31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4431" y="3545326"/>
            <a:ext cx="3456068" cy="5113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Screen Shot 2022-12-23 at 1.31.21 PM.png" descr="Screen Shot 2022-12-23 at 1.31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731" y="3208180"/>
            <a:ext cx="3650215" cy="539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Screen Shot 2022-12-23 at 1.31.33 PM.png" descr="Screen Shot 2022-12-23 at 1.31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281765" y="7727231"/>
            <a:ext cx="3456068" cy="508893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A. T.…"/>
          <p:cNvSpPr txBox="1"/>
          <p:nvPr/>
        </p:nvSpPr>
        <p:spPr>
          <a:xfrm>
            <a:off x="18296315" y="3006101"/>
            <a:ext cx="4291325" cy="3144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A. T.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Jones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Uriah Smith…"/>
          <p:cNvSpPr txBox="1"/>
          <p:nvPr/>
        </p:nvSpPr>
        <p:spPr>
          <a:xfrm>
            <a:off x="1338593" y="4052370"/>
            <a:ext cx="10683757" cy="769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Uriah Smith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George Butler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Conf. Presidents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Back East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50-somethings</a:t>
            </a:r>
          </a:p>
        </p:txBody>
      </p:sp>
      <p:sp>
        <p:nvSpPr>
          <p:cNvPr id="391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Uriah Smith…"/>
          <p:cNvSpPr txBox="1"/>
          <p:nvPr/>
        </p:nvSpPr>
        <p:spPr>
          <a:xfrm>
            <a:off x="1338593" y="4052371"/>
            <a:ext cx="10683757" cy="7575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Uriah Smith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George Butler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Conf. Presidents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Back East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50-somethings</a:t>
            </a:r>
          </a:p>
        </p:txBody>
      </p:sp>
      <p:sp>
        <p:nvSpPr>
          <p:cNvPr id="394" name="A. T. Johns…"/>
          <p:cNvSpPr txBox="1"/>
          <p:nvPr/>
        </p:nvSpPr>
        <p:spPr>
          <a:xfrm>
            <a:off x="12634896" y="3336151"/>
            <a:ext cx="11657621" cy="8291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A. T. Johns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E. J. Waggoner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College Professors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Out West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30-somethings</a:t>
            </a:r>
          </a:p>
        </p:txBody>
      </p:sp>
      <p:sp>
        <p:nvSpPr>
          <p:cNvPr id="395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alatians 3 “law&quot;…"/>
          <p:cNvSpPr txBox="1"/>
          <p:nvPr/>
        </p:nvSpPr>
        <p:spPr>
          <a:xfrm>
            <a:off x="752596" y="4052370"/>
            <a:ext cx="10683756" cy="765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Galatians 3 “law"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ceremonial only</a:t>
            </a:r>
          </a:p>
          <a:p>
            <a:pPr defTabSz="821531">
              <a:defRPr sz="10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Review &amp; Herald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10 horns of Dan 7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include the Huns</a:t>
            </a:r>
          </a:p>
        </p:txBody>
      </p:sp>
      <p:sp>
        <p:nvSpPr>
          <p:cNvPr id="398" name="Galatians 3 “law”…"/>
          <p:cNvSpPr txBox="1"/>
          <p:nvPr/>
        </p:nvSpPr>
        <p:spPr>
          <a:xfrm>
            <a:off x="12157247" y="3336151"/>
            <a:ext cx="12330602" cy="837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Galatians 3 “law”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ceremonial &amp; moral</a:t>
            </a:r>
          </a:p>
          <a:p>
            <a:pPr defTabSz="821531">
              <a:defRPr sz="1000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Signs of the Times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 horns of Dan 7 include the Alemanni</a:t>
            </a:r>
          </a:p>
        </p:txBody>
      </p:sp>
      <p:sp>
        <p:nvSpPr>
          <p:cNvPr id="399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ighteousness by Faith presented by Waggoner and Jones; endorsed by EGW…"/>
          <p:cNvSpPr txBox="1"/>
          <p:nvPr/>
        </p:nvSpPr>
        <p:spPr>
          <a:xfrm>
            <a:off x="11214031" y="3889593"/>
            <a:ext cx="12915709" cy="661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Righteousness by Faith presented by Waggoner and Jones; endorsed by EGW</a:t>
            </a:r>
          </a:p>
        </p:txBody>
      </p:sp>
      <p:sp>
        <p:nvSpPr>
          <p:cNvPr id="402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Rectangle Rectangle" descr="Rectangle Rectangl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3071" y="4876799"/>
            <a:ext cx="11788763" cy="8484602"/>
          </a:xfrm>
          <a:prstGeom prst="rect">
            <a:avLst/>
          </a:prstGeom>
        </p:spPr>
      </p:pic>
      <p:sp>
        <p:nvSpPr>
          <p:cNvPr id="229" name="Rectangle"/>
          <p:cNvSpPr/>
          <p:nvPr/>
        </p:nvSpPr>
        <p:spPr>
          <a:xfrm>
            <a:off x="13397448" y="5054600"/>
            <a:ext cx="10486056" cy="78049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30" name="Generations as…"/>
          <p:cNvSpPr txBox="1"/>
          <p:nvPr/>
        </p:nvSpPr>
        <p:spPr>
          <a:xfrm>
            <a:off x="566418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FAMILY</a:t>
            </a:r>
          </a:p>
        </p:txBody>
      </p:sp>
      <p:sp>
        <p:nvSpPr>
          <p:cNvPr id="231" name="Generations as…"/>
          <p:cNvSpPr txBox="1"/>
          <p:nvPr/>
        </p:nvSpPr>
        <p:spPr>
          <a:xfrm>
            <a:off x="12738919" y="625147"/>
            <a:ext cx="11916668" cy="389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Generations as</a:t>
            </a:r>
          </a:p>
          <a:p>
            <a:pPr algn="ctr" defTabSz="821531">
              <a:defRPr sz="11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 AGE RANGE</a:t>
            </a:r>
          </a:p>
        </p:txBody>
      </p:sp>
      <p:sp>
        <p:nvSpPr>
          <p:cNvPr id="232" name="family,…"/>
          <p:cNvSpPr txBox="1"/>
          <p:nvPr/>
        </p:nvSpPr>
        <p:spPr>
          <a:xfrm>
            <a:off x="1115536" y="6059051"/>
            <a:ext cx="10818432" cy="573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family,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blood line,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kinship</a:t>
            </a:r>
          </a:p>
        </p:txBody>
      </p:sp>
      <p:sp>
        <p:nvSpPr>
          <p:cNvPr id="233" name="Age group,…"/>
          <p:cNvSpPr txBox="1"/>
          <p:nvPr/>
        </p:nvSpPr>
        <p:spPr>
          <a:xfrm>
            <a:off x="13288036" y="6059051"/>
            <a:ext cx="10818433" cy="544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Age group,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coming of age,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shared together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ighteousness by Faith rejected by Uriah Smith and George Butler"/>
          <p:cNvSpPr txBox="1"/>
          <p:nvPr/>
        </p:nvSpPr>
        <p:spPr>
          <a:xfrm>
            <a:off x="720040" y="4182592"/>
            <a:ext cx="10181183" cy="634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9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Righteousness by Faith rejected by Uriah Smith and George Butler</a:t>
            </a:r>
          </a:p>
        </p:txBody>
      </p:sp>
      <p:sp>
        <p:nvSpPr>
          <p:cNvPr id="405" name="Righteousness by Faith presented by Waggoner and Jones; endorsed by EGW…"/>
          <p:cNvSpPr txBox="1"/>
          <p:nvPr/>
        </p:nvSpPr>
        <p:spPr>
          <a:xfrm>
            <a:off x="11214031" y="3889593"/>
            <a:ext cx="12915709" cy="661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5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Righteousness by Faith presented by Waggoner and Jones; endorsed by EGW</a:t>
            </a:r>
          </a:p>
        </p:txBody>
      </p:sp>
      <p:sp>
        <p:nvSpPr>
          <p:cNvPr id="406" name="1888 Generational Dynamic"/>
          <p:cNvSpPr txBox="1"/>
          <p:nvPr/>
        </p:nvSpPr>
        <p:spPr>
          <a:xfrm>
            <a:off x="329376" y="-110063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1888 Generational Dynamic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1985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1985 GC Session Dynamic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1985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1985 GC Session Dynamic</a:t>
            </a:r>
          </a:p>
        </p:txBody>
      </p:sp>
      <p:sp>
        <p:nvSpPr>
          <p:cNvPr id="411" name="NAD formed;…"/>
          <p:cNvSpPr txBox="1"/>
          <p:nvPr/>
        </p:nvSpPr>
        <p:spPr>
          <a:xfrm>
            <a:off x="752596" y="4052370"/>
            <a:ext cx="11350506" cy="9054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NAD formed;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 longer the majority;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Other divisions could out-vote NAD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1985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1985 GC Session Dynamic</a:t>
            </a:r>
          </a:p>
        </p:txBody>
      </p:sp>
      <p:sp>
        <p:nvSpPr>
          <p:cNvPr id="414" name="NAD formed;…"/>
          <p:cNvSpPr txBox="1"/>
          <p:nvPr/>
        </p:nvSpPr>
        <p:spPr>
          <a:xfrm>
            <a:off x="752596" y="4052371"/>
            <a:ext cx="11350506" cy="766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NAD formed;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 longer the majority;</a:t>
            </a:r>
          </a:p>
          <a:p>
            <a: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Other divisions could out-vote NAD</a:t>
            </a:r>
          </a:p>
        </p:txBody>
      </p:sp>
      <p:sp>
        <p:nvSpPr>
          <p:cNvPr id="415" name="Discovered political majority at the end of the session;…"/>
          <p:cNvSpPr txBox="1"/>
          <p:nvPr/>
        </p:nvSpPr>
        <p:spPr>
          <a:xfrm>
            <a:off x="12815730" y="2877705"/>
            <a:ext cx="11751218" cy="8630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Discovered political majority at the end of the session;</a:t>
            </a:r>
          </a:p>
          <a:p>
            <a: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Test it at the next GC session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1990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1990 GC Session Dynamic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1990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1990 GC Session Dynamic</a:t>
            </a:r>
          </a:p>
        </p:txBody>
      </p:sp>
      <p:sp>
        <p:nvSpPr>
          <p:cNvPr id="420" name="NAD brought “Women’s Ordination” to the floor for a vote"/>
          <p:cNvSpPr txBox="1"/>
          <p:nvPr/>
        </p:nvSpPr>
        <p:spPr>
          <a:xfrm>
            <a:off x="752596" y="4052370"/>
            <a:ext cx="11350506" cy="6525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NAD brought “Women’s Ordination” to the floor for a vote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1990 GC Session Dynamic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1990 GC Session Dynamic</a:t>
            </a:r>
          </a:p>
        </p:txBody>
      </p:sp>
      <p:sp>
        <p:nvSpPr>
          <p:cNvPr id="423" name="NAD brought “Women’s Ordination” to the floor for a vote"/>
          <p:cNvSpPr txBox="1"/>
          <p:nvPr/>
        </p:nvSpPr>
        <p:spPr>
          <a:xfrm>
            <a:off x="752596" y="4052370"/>
            <a:ext cx="11350506" cy="6525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NAD brought “Women’s Ordination” to the floor for a vote</a:t>
            </a:r>
          </a:p>
        </p:txBody>
      </p:sp>
      <p:sp>
        <p:nvSpPr>
          <p:cNvPr id="424" name="Africa and Latin American Divisions voted it down easily"/>
          <p:cNvSpPr txBox="1"/>
          <p:nvPr/>
        </p:nvSpPr>
        <p:spPr>
          <a:xfrm>
            <a:off x="12713088" y="4543474"/>
            <a:ext cx="11350507" cy="4629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Africa and Latin American Divisions voted it down easily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Age and U.S. Political Leader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 and U.S. Political Leaders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resident Biden: 80…"/>
          <p:cNvSpPr txBox="1"/>
          <p:nvPr/>
        </p:nvSpPr>
        <p:spPr>
          <a:xfrm>
            <a:off x="1208371" y="3043026"/>
            <a:ext cx="12023361" cy="10031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President Biden: 80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Senator McConnell: 80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Senator Schumer: 72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Speaker McCarthy: 57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Nancy Pelosi: 82</a:t>
            </a:r>
          </a:p>
          <a:p>
            <a:pPr defTabSz="821531">
              <a:defRPr sz="9000">
                <a:solidFill>
                  <a:schemeClr val="accent4">
                    <a:hueOff val="-624705"/>
                    <a:lumOff val="1372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Senate Average: 64</a:t>
            </a:r>
          </a:p>
          <a:p>
            <a:pPr defTabSz="821531">
              <a:defRPr sz="9000">
                <a:solidFill>
                  <a:schemeClr val="accent4">
                    <a:hueOff val="-624705"/>
                    <a:lumOff val="1372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House Average: 58</a:t>
            </a:r>
          </a:p>
        </p:txBody>
      </p:sp>
      <p:sp>
        <p:nvSpPr>
          <p:cNvPr id="429" name="Age and U.S. Political Leader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 and U.S. Political Leaders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resident Biden: 80…"/>
          <p:cNvSpPr txBox="1"/>
          <p:nvPr/>
        </p:nvSpPr>
        <p:spPr>
          <a:xfrm>
            <a:off x="1208371" y="3043026"/>
            <a:ext cx="12023361" cy="10031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President Biden: 80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Senator McConnell: 80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Senator Schumer: 72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Speaker McCarthy: 57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Nancy Pelosi: 82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Senate Average: 64</a:t>
            </a:r>
          </a:p>
          <a:p>
            <a:pPr defTabSz="821531">
              <a:defRPr sz="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House Average: 58</a:t>
            </a:r>
          </a:p>
        </p:txBody>
      </p:sp>
      <p:sp>
        <p:nvSpPr>
          <p:cNvPr id="432" name="What age are our church leaders at various levels of the organization? Why don’t they retire?"/>
          <p:cNvSpPr txBox="1"/>
          <p:nvPr/>
        </p:nvSpPr>
        <p:spPr>
          <a:xfrm>
            <a:off x="13932786" y="3522201"/>
            <a:ext cx="10145831" cy="907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age are our church leaders at various levels of the organization? Why don’t they retire?</a:t>
            </a:r>
          </a:p>
        </p:txBody>
      </p:sp>
      <p:sp>
        <p:nvSpPr>
          <p:cNvPr id="433" name="Age and U.S. Political Leader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Age and U.S. Political Leaders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or progressive people…"/>
          <p:cNvSpPr txBox="1"/>
          <p:nvPr/>
        </p:nvSpPr>
        <p:spPr>
          <a:xfrm>
            <a:off x="884279" y="1052203"/>
            <a:ext cx="22029445" cy="5805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</a:t>
            </a:r>
            <a:r>
              <a:rPr i="1" dirty="0"/>
              <a:t>progressive</a:t>
            </a:r>
            <a:r>
              <a:rPr dirty="0"/>
              <a:t> people</a:t>
            </a:r>
          </a:p>
          <a:p>
            <a:pPr defTabSz="821531">
              <a:defRPr sz="9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</a:t>
            </a:r>
            <a:r>
              <a:rPr i="1" dirty="0"/>
              <a:t>present</a:t>
            </a:r>
            <a:r>
              <a:rPr dirty="0"/>
              <a:t> is the </a:t>
            </a:r>
            <a:r>
              <a:rPr i="1" dirty="0"/>
              <a:t>beginning</a:t>
            </a:r>
            <a:r>
              <a:rPr dirty="0"/>
              <a:t> of the </a:t>
            </a:r>
            <a:r>
              <a:rPr i="1" dirty="0"/>
              <a:t>future</a:t>
            </a:r>
            <a:r>
              <a:rPr dirty="0"/>
              <a:t>.</a:t>
            </a:r>
          </a:p>
          <a:p>
            <a:pPr defTabSz="821531">
              <a:defRPr sz="9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821531">
              <a:defRPr sz="9300">
                <a:solidFill>
                  <a:srgbClr val="955919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239" name="Group"/>
          <p:cNvGrpSpPr/>
          <p:nvPr/>
        </p:nvGrpSpPr>
        <p:grpSpPr>
          <a:xfrm>
            <a:off x="19209301" y="4920782"/>
            <a:ext cx="12271948" cy="6109566"/>
            <a:chOff x="0" y="0"/>
            <a:chExt cx="12271947" cy="6109564"/>
          </a:xfrm>
        </p:grpSpPr>
        <p:pic>
          <p:nvPicPr>
            <p:cNvPr id="236" name="quote-for-progressive-people-the-present-is-the-beginning-of-the-future-for-conservative-people-karl-mannheim-141-69-78.jpg" descr="quote-for-progressive-people-the-present-is-the-beginning-of-the-future-for-conservative-people-karl-mannheim-141-69-7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909"/>
              <a:ext cx="12188143" cy="5735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Rectangle"/>
            <p:cNvSpPr/>
            <p:nvPr/>
          </p:nvSpPr>
          <p:spPr>
            <a:xfrm>
              <a:off x="4331903" y="0"/>
              <a:ext cx="7940045" cy="61095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38" name="Line"/>
            <p:cNvSpPr/>
            <p:nvPr/>
          </p:nvSpPr>
          <p:spPr>
            <a:xfrm flipV="1">
              <a:off x="4360982" y="166570"/>
              <a:ext cx="1" cy="563967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he Delay Until Adulthood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Delay Until Adulthood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Becoming Adult WAS Linear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Becoming Adult WAS Linear</a:t>
            </a:r>
          </a:p>
        </p:txBody>
      </p:sp>
      <p:pic>
        <p:nvPicPr>
          <p:cNvPr id="438" name="Emerging Adult Track 1.pdf" descr="Emerging Adult Track 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188" y="4853816"/>
            <a:ext cx="18403624" cy="3496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Becoming Adult is No Longer Linear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Becoming Adult is No Longer Linear</a:t>
            </a:r>
          </a:p>
        </p:txBody>
      </p:sp>
      <p:pic>
        <p:nvPicPr>
          <p:cNvPr id="441" name="Emerging Adult Track 2.pdf" descr="Emerging Adult Track 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788" y="3733147"/>
            <a:ext cx="15638424" cy="8748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Not Just a Generational…"/>
          <p:cNvSpPr txBox="1"/>
          <p:nvPr/>
        </p:nvSpPr>
        <p:spPr>
          <a:xfrm>
            <a:off x="329376" y="378268"/>
            <a:ext cx="23725248" cy="1064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200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 Just a Generational </a:t>
            </a:r>
          </a:p>
          <a:p>
            <a:pPr algn="ctr" defTabSz="821531">
              <a:defRPr sz="20000" b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Thing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Not Just a Generational Thing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 Just a Generational Thing</a:t>
            </a:r>
          </a:p>
        </p:txBody>
      </p:sp>
      <p:pic>
        <p:nvPicPr>
          <p:cNvPr id="446" name="Screen Shot 2023-01-08 at 12.14.56 AM.png" descr="Screen Shot 2023-01-08 at 12.14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29" y="4090968"/>
            <a:ext cx="5393347" cy="828356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2021"/>
          <p:cNvSpPr txBox="1"/>
          <p:nvPr/>
        </p:nvSpPr>
        <p:spPr>
          <a:xfrm>
            <a:off x="14192595" y="10374669"/>
            <a:ext cx="3493208" cy="182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defTabSz="821531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2021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We are affected by:"/>
          <p:cNvSpPr txBox="1"/>
          <p:nvPr/>
        </p:nvSpPr>
        <p:spPr>
          <a:xfrm>
            <a:off x="329376" y="378268"/>
            <a:ext cx="18957153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We are affected by:</a:t>
            </a:r>
          </a:p>
        </p:txBody>
      </p:sp>
      <p:pic>
        <p:nvPicPr>
          <p:cNvPr id="450" name="Screen Shot 2023-01-08 at 12.14.56 AM.png" descr="Screen Shot 2023-01-08 at 12.14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305" y="574984"/>
            <a:ext cx="3872383" cy="594753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Period Effects (terrorism)…"/>
          <p:cNvSpPr txBox="1"/>
          <p:nvPr/>
        </p:nvSpPr>
        <p:spPr>
          <a:xfrm>
            <a:off x="1557960" y="4244587"/>
            <a:ext cx="19965863" cy="6066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marL="1984375" indent="-1984375" defTabSz="821531">
              <a:spcBef>
                <a:spcPts val="5000"/>
              </a:spcBef>
              <a:buSzPct val="100000"/>
              <a:buAutoNum type="arabicPeriod"/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Period Effects (terrorism)</a:t>
            </a:r>
          </a:p>
          <a:p>
            <a:pPr lvl="2" defTabSz="821531">
              <a:spcBef>
                <a:spcPts val="5000"/>
              </a:spcBef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  Life-Cycle Effects (puberty)</a:t>
            </a:r>
          </a:p>
          <a:p>
            <a:pPr defTabSz="821531">
              <a:spcBef>
                <a:spcPts val="5000"/>
              </a:spcBef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  Cohort Effects (digital natives)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1" build="p" bldLvl="5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  <p:sp>
        <p:nvSpPr>
          <p:cNvPr id="456" name="“For every complex problem there is a solution that is simple, neat,…"/>
          <p:cNvSpPr txBox="1"/>
          <p:nvPr/>
        </p:nvSpPr>
        <p:spPr>
          <a:xfrm>
            <a:off x="537297" y="4208217"/>
            <a:ext cx="23309406" cy="529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“For every complex problem there is a solution that is simple, neat, </a:t>
            </a:r>
          </a:p>
          <a:p>
            <a:pPr algn="ct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and wrong.”</a:t>
            </a:r>
          </a:p>
        </p:txBody>
      </p:sp>
      <p:sp>
        <p:nvSpPr>
          <p:cNvPr id="457" name="H. L. Mencken  2012"/>
          <p:cNvSpPr txBox="1"/>
          <p:nvPr/>
        </p:nvSpPr>
        <p:spPr>
          <a:xfrm>
            <a:off x="8406803" y="10533486"/>
            <a:ext cx="15508445" cy="192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r" defTabSz="821531">
              <a:defRPr sz="1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H. L. Mencken  2012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  <p:pic>
        <p:nvPicPr>
          <p:cNvPr id="462" name="Screen Shot 2023-01-08 at 12.07.33 AM.png" descr="Screen Shot 2023-01-08 at 12.07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92" y="4391816"/>
            <a:ext cx="7043368" cy="6885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or progressive people…"/>
          <p:cNvSpPr txBox="1"/>
          <p:nvPr/>
        </p:nvSpPr>
        <p:spPr>
          <a:xfrm>
            <a:off x="884279" y="1052203"/>
            <a:ext cx="22029445" cy="7266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defRPr sz="9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</a:t>
            </a:r>
            <a:r>
              <a:rPr i="1" dirty="0"/>
              <a:t>progressive</a:t>
            </a:r>
            <a:r>
              <a:rPr dirty="0"/>
              <a:t> people</a:t>
            </a:r>
          </a:p>
          <a:p>
            <a:pPr defTabSz="821531">
              <a:defRPr sz="9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</a:t>
            </a:r>
            <a:r>
              <a:rPr i="1" dirty="0"/>
              <a:t>present</a:t>
            </a:r>
            <a:r>
              <a:rPr dirty="0"/>
              <a:t> is the </a:t>
            </a:r>
            <a:r>
              <a:rPr i="1" dirty="0"/>
              <a:t>beginning</a:t>
            </a:r>
            <a:r>
              <a:rPr dirty="0"/>
              <a:t> of the </a:t>
            </a:r>
            <a:r>
              <a:rPr i="1" dirty="0"/>
              <a:t>future</a:t>
            </a:r>
            <a:r>
              <a:rPr dirty="0"/>
              <a:t>.</a:t>
            </a:r>
          </a:p>
          <a:p>
            <a:pPr defTabSz="821531">
              <a:defRPr sz="9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821531">
              <a:defRPr sz="9300">
                <a:solidFill>
                  <a:srgbClr val="95591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</a:t>
            </a:r>
            <a:r>
              <a:rPr i="1" dirty="0"/>
              <a:t>conservative</a:t>
            </a:r>
            <a:r>
              <a:rPr dirty="0"/>
              <a:t> people </a:t>
            </a:r>
          </a:p>
          <a:p>
            <a:pPr defTabSz="821531">
              <a:defRPr sz="9300">
                <a:solidFill>
                  <a:srgbClr val="95591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</a:t>
            </a:r>
            <a:r>
              <a:rPr i="1" dirty="0"/>
              <a:t>present</a:t>
            </a:r>
            <a:r>
              <a:rPr dirty="0"/>
              <a:t> is the </a:t>
            </a:r>
            <a:r>
              <a:rPr i="1" dirty="0"/>
              <a:t>end</a:t>
            </a:r>
            <a:r>
              <a:rPr dirty="0"/>
              <a:t> of the </a:t>
            </a:r>
            <a:r>
              <a:rPr i="1" dirty="0"/>
              <a:t>past</a:t>
            </a:r>
            <a:r>
              <a:rPr dirty="0"/>
              <a:t>.</a:t>
            </a:r>
          </a:p>
        </p:txBody>
      </p:sp>
      <p:grpSp>
        <p:nvGrpSpPr>
          <p:cNvPr id="245" name="Group"/>
          <p:cNvGrpSpPr/>
          <p:nvPr/>
        </p:nvGrpSpPr>
        <p:grpSpPr>
          <a:xfrm>
            <a:off x="19209301" y="4920782"/>
            <a:ext cx="12271948" cy="6109566"/>
            <a:chOff x="0" y="0"/>
            <a:chExt cx="12271947" cy="6109564"/>
          </a:xfrm>
        </p:grpSpPr>
        <p:pic>
          <p:nvPicPr>
            <p:cNvPr id="242" name="quote-for-progressive-people-the-present-is-the-beginning-of-the-future-for-conservative-people-karl-mannheim-141-69-78.jpg" descr="quote-for-progressive-people-the-present-is-the-beginning-of-the-future-for-conservative-people-karl-mannheim-141-69-7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5909"/>
              <a:ext cx="12188143" cy="5735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Rectangle"/>
            <p:cNvSpPr/>
            <p:nvPr/>
          </p:nvSpPr>
          <p:spPr>
            <a:xfrm>
              <a:off x="4331903" y="0"/>
              <a:ext cx="7940045" cy="61095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244" name="Line"/>
            <p:cNvSpPr/>
            <p:nvPr/>
          </p:nvSpPr>
          <p:spPr>
            <a:xfrm flipV="1">
              <a:off x="4360982" y="166570"/>
              <a:ext cx="1" cy="563967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View the…"/>
          <p:cNvSpPr txBox="1"/>
          <p:nvPr/>
        </p:nvSpPr>
        <p:spPr>
          <a:xfrm>
            <a:off x="8728671" y="4056189"/>
            <a:ext cx="15329133" cy="688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View the </a:t>
            </a:r>
          </a:p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“Millennial Generation”  as one strand of a rope; not as the whole rope</a:t>
            </a:r>
          </a:p>
        </p:txBody>
      </p:sp>
      <p:sp>
        <p:nvSpPr>
          <p:cNvPr id="465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  <p:pic>
        <p:nvPicPr>
          <p:cNvPr id="466" name="Screen Shot 2023-01-08 at 12.07.33 AM.png" descr="Screen Shot 2023-01-08 at 12.07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92" y="4391816"/>
            <a:ext cx="7043368" cy="6885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1. Generation…"/>
          <p:cNvSpPr txBox="1"/>
          <p:nvPr/>
        </p:nvSpPr>
        <p:spPr>
          <a:xfrm>
            <a:off x="8989114" y="4873504"/>
            <a:ext cx="15161271" cy="576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defTabSz="821531">
              <a:spcBef>
                <a:spcPts val="3000"/>
              </a:spcBef>
              <a:defRPr sz="10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Generation</a:t>
            </a:r>
          </a:p>
          <a:p>
            <a:pPr defTabSz="821531">
              <a:spcBef>
                <a:spcPts val="3000"/>
              </a:spcBef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Stage of Development</a:t>
            </a:r>
          </a:p>
          <a:p>
            <a:pPr defTabSz="821531">
              <a:spcBef>
                <a:spcPts val="3000"/>
              </a:spcBef>
              <a:defRPr sz="10000">
                <a:solidFill>
                  <a:schemeClr val="accent1">
                    <a:lumOff val="1352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Event &amp; Culture change</a:t>
            </a:r>
          </a:p>
        </p:txBody>
      </p:sp>
      <p:sp>
        <p:nvSpPr>
          <p:cNvPr id="469" name="What to do with Millennials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with Millennials</a:t>
            </a:r>
          </a:p>
        </p:txBody>
      </p:sp>
      <p:pic>
        <p:nvPicPr>
          <p:cNvPr id="470" name="Screen Shot 2023-01-08 at 12.07.33 AM.png" descr="Screen Shot 2023-01-08 at 12.07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84" y="4456927"/>
            <a:ext cx="7043368" cy="6885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1" build="p" bldLvl="5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oup"/>
          <p:cNvGrpSpPr/>
          <p:nvPr/>
        </p:nvGrpSpPr>
        <p:grpSpPr>
          <a:xfrm>
            <a:off x="14679096" y="5181227"/>
            <a:ext cx="8908015" cy="5301251"/>
            <a:chOff x="0" y="0"/>
            <a:chExt cx="8908014" cy="5301250"/>
          </a:xfrm>
        </p:grpSpPr>
        <p:pic>
          <p:nvPicPr>
            <p:cNvPr id="472" name="Unknown.jpeg" descr="Unknown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79" y="180902"/>
              <a:ext cx="8820436" cy="4939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3" name="Rectangle"/>
            <p:cNvSpPr/>
            <p:nvPr/>
          </p:nvSpPr>
          <p:spPr>
            <a:xfrm>
              <a:off x="7621187" y="0"/>
              <a:ext cx="1270001" cy="53012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0" y="0"/>
              <a:ext cx="1427436" cy="53012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76" name="QUESTION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QUESTION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"/>
          <p:cNvGrpSpPr/>
          <p:nvPr/>
        </p:nvGrpSpPr>
        <p:grpSpPr>
          <a:xfrm>
            <a:off x="14679096" y="5181227"/>
            <a:ext cx="8908015" cy="5301251"/>
            <a:chOff x="0" y="0"/>
            <a:chExt cx="8908014" cy="5301250"/>
          </a:xfrm>
        </p:grpSpPr>
        <p:pic>
          <p:nvPicPr>
            <p:cNvPr id="478" name="Unknown.jpeg" descr="Unknown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79" y="180902"/>
              <a:ext cx="8820436" cy="4939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Rectangle"/>
            <p:cNvSpPr/>
            <p:nvPr/>
          </p:nvSpPr>
          <p:spPr>
            <a:xfrm>
              <a:off x="7621187" y="0"/>
              <a:ext cx="1270001" cy="53012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  <p:sp>
          <p:nvSpPr>
            <p:cNvPr id="480" name="Rectangle"/>
            <p:cNvSpPr/>
            <p:nvPr/>
          </p:nvSpPr>
          <p:spPr>
            <a:xfrm>
              <a:off x="0" y="0"/>
              <a:ext cx="1427436" cy="530125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/>
            </a:p>
          </p:txBody>
        </p:sp>
      </p:grpSp>
      <p:sp>
        <p:nvSpPr>
          <p:cNvPr id="482" name="How was each generation affected by COVID-19?"/>
          <p:cNvSpPr txBox="1"/>
          <p:nvPr/>
        </p:nvSpPr>
        <p:spPr>
          <a:xfrm>
            <a:off x="459597" y="4581396"/>
            <a:ext cx="15329134" cy="54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How was each generation affected by COVID-19?</a:t>
            </a:r>
          </a:p>
        </p:txBody>
      </p:sp>
      <p:sp>
        <p:nvSpPr>
          <p:cNvPr id="483" name="QUESTION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QUESTION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OMORROW AT 2:00 PM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TOMORROW AT 2:00 PM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onnecting with Millennials and Gen Z…"/>
          <p:cNvSpPr txBox="1"/>
          <p:nvPr/>
        </p:nvSpPr>
        <p:spPr>
          <a:xfrm>
            <a:off x="3198702" y="3409401"/>
            <a:ext cx="17986596" cy="54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Connecting with Millennials and Gen Z</a:t>
            </a:r>
          </a:p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 2</a:t>
            </a:r>
          </a:p>
        </p:txBody>
      </p:sp>
      <p:sp>
        <p:nvSpPr>
          <p:cNvPr id="488" name="TOMORROW AT 2:00 PM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TOMORROW AT 2:00 PM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onnecting with Millennials and Gen Z…"/>
          <p:cNvSpPr txBox="1"/>
          <p:nvPr/>
        </p:nvSpPr>
        <p:spPr>
          <a:xfrm>
            <a:off x="3198702" y="3409401"/>
            <a:ext cx="17986596" cy="54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Connecting with Millennials and Gen Z</a:t>
            </a:r>
          </a:p>
          <a:p>
            <a:pPr algn="ctr" defTabSz="821531">
              <a:defRPr sz="1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 2</a:t>
            </a:r>
          </a:p>
        </p:txBody>
      </p:sp>
      <p:sp>
        <p:nvSpPr>
          <p:cNvPr id="491" name="TOMORROW AT 2:00 PM"/>
          <p:cNvSpPr txBox="1"/>
          <p:nvPr/>
        </p:nvSpPr>
        <p:spPr>
          <a:xfrm>
            <a:off x="329376" y="378268"/>
            <a:ext cx="23725248" cy="280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TOMORROW AT 2:00 PM</a:t>
            </a:r>
          </a:p>
        </p:txBody>
      </p:sp>
      <p:sp>
        <p:nvSpPr>
          <p:cNvPr id="492" name="What this has to do with the church, stewardship, and Adventism"/>
          <p:cNvSpPr txBox="1"/>
          <p:nvPr/>
        </p:nvSpPr>
        <p:spPr>
          <a:xfrm>
            <a:off x="803337" y="9068621"/>
            <a:ext cx="22584284" cy="372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000" i="1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this has to do with the church, stewardship, and Adventism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onnecting with Millennials and Gen Z…"/>
          <p:cNvSpPr txBox="1">
            <a:spLocks noGrp="1"/>
          </p:cNvSpPr>
          <p:nvPr>
            <p:ph type="ctrTitle"/>
          </p:nvPr>
        </p:nvSpPr>
        <p:spPr>
          <a:xfrm>
            <a:off x="3316218" y="990678"/>
            <a:ext cx="17751564" cy="6595722"/>
          </a:xfrm>
          <a:prstGeom prst="rect">
            <a:avLst/>
          </a:prstGeom>
        </p:spPr>
        <p:txBody>
          <a:bodyPr/>
          <a:lstStyle/>
          <a:p>
            <a:pPr>
              <a:defRPr sz="140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Connecting with Millennials and Gen Z</a:t>
            </a:r>
            <a:endParaRPr sz="15400" b="0"/>
          </a:p>
          <a:p>
            <a:pPr>
              <a:defRPr sz="11200" b="1">
                <a:latin typeface="Arial"/>
                <a:ea typeface="Arial"/>
                <a:cs typeface="Arial"/>
                <a:sym typeface="Arial"/>
              </a:defRPr>
            </a:pPr>
            <a:r>
              <a:t>PART 1</a:t>
            </a:r>
          </a:p>
        </p:txBody>
      </p:sp>
      <p:sp>
        <p:nvSpPr>
          <p:cNvPr id="495" name="Stewardship Advisory…"/>
          <p:cNvSpPr txBox="1">
            <a:spLocks noGrp="1"/>
          </p:cNvSpPr>
          <p:nvPr>
            <p:ph type="subTitle" sz="quarter" idx="1"/>
          </p:nvPr>
        </p:nvSpPr>
        <p:spPr>
          <a:xfrm>
            <a:off x="3511551" y="9591576"/>
            <a:ext cx="17360898" cy="3498781"/>
          </a:xfrm>
          <a:prstGeom prst="rect">
            <a:avLst/>
          </a:prstGeom>
        </p:spPr>
        <p:txBody>
          <a:bodyPr/>
          <a:lstStyle/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Steve Case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Stewardship Advisory</a:t>
            </a:r>
          </a:p>
          <a:p>
            <a:pPr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NAD Ministries Convention</a:t>
            </a:r>
          </a:p>
          <a:p>
            <a:pPr>
              <a:defRPr sz="4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January 8, 2023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1/1/1991"/>
          <p:cNvSpPr txBox="1">
            <a:spLocks noGrp="1"/>
          </p:cNvSpPr>
          <p:nvPr>
            <p:ph type="title"/>
          </p:nvPr>
        </p:nvSpPr>
        <p:spPr>
          <a:xfrm>
            <a:off x="14215273" y="7729283"/>
            <a:ext cx="8268045" cy="24493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1/1/1991</a:t>
            </a:r>
          </a:p>
        </p:txBody>
      </p:sp>
      <p:pic>
        <p:nvPicPr>
          <p:cNvPr id="248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676" y="1047750"/>
            <a:ext cx="7747001" cy="1162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trauss &amp; Howe"/>
          <p:cNvSpPr txBox="1"/>
          <p:nvPr/>
        </p:nvSpPr>
        <p:spPr>
          <a:xfrm>
            <a:off x="14215273" y="1833533"/>
            <a:ext cx="8268045" cy="436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Strauss &amp; Howe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High/Hero–Community, Institutions…"/>
          <p:cNvSpPr txBox="1">
            <a:spLocks noGrp="1"/>
          </p:cNvSpPr>
          <p:nvPr>
            <p:ph type="title"/>
          </p:nvPr>
        </p:nvSpPr>
        <p:spPr>
          <a:xfrm>
            <a:off x="1751702" y="5525306"/>
            <a:ext cx="22040002" cy="67142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High</a:t>
            </a:r>
            <a:r>
              <a:t>/Hero–Community, Institutions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Awakening</a:t>
            </a:r>
            <a:r>
              <a:t>/Artist–Recapture the self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Unraveling</a:t>
            </a:r>
            <a:r>
              <a:t>/Prophet–  Institutions,  Individualism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Crisis</a:t>
            </a:r>
            <a:r>
              <a:t>/Nomad–Revolution, Rebuilding</a:t>
            </a:r>
          </a:p>
        </p:txBody>
      </p:sp>
      <p:pic>
        <p:nvPicPr>
          <p:cNvPr id="252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5" y="591974"/>
            <a:ext cx="4051277" cy="607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4-stage cycle of archetypes…"/>
          <p:cNvSpPr txBox="1"/>
          <p:nvPr/>
        </p:nvSpPr>
        <p:spPr>
          <a:xfrm>
            <a:off x="4907733" y="987092"/>
            <a:ext cx="18771615" cy="380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archetypes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years/generation</a:t>
            </a:r>
          </a:p>
        </p:txBody>
      </p:sp>
      <p:sp>
        <p:nvSpPr>
          <p:cNvPr id="254" name="Line"/>
          <p:cNvSpPr/>
          <p:nvPr/>
        </p:nvSpPr>
        <p:spPr>
          <a:xfrm flipV="1">
            <a:off x="17157242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5" name="Line"/>
          <p:cNvSpPr/>
          <p:nvPr/>
        </p:nvSpPr>
        <p:spPr>
          <a:xfrm>
            <a:off x="11399581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6" name="Rectangle"/>
          <p:cNvSpPr/>
          <p:nvPr/>
        </p:nvSpPr>
        <p:spPr>
          <a:xfrm>
            <a:off x="1529934" y="7069440"/>
            <a:ext cx="22245476" cy="58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High/Hero–Community, Institutions…"/>
          <p:cNvSpPr txBox="1">
            <a:spLocks noGrp="1"/>
          </p:cNvSpPr>
          <p:nvPr>
            <p:ph type="title"/>
          </p:nvPr>
        </p:nvSpPr>
        <p:spPr>
          <a:xfrm>
            <a:off x="1751702" y="5525306"/>
            <a:ext cx="22040002" cy="67142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High</a:t>
            </a:r>
            <a:r>
              <a:t>/Hero–Community, Institutions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Awakening</a:t>
            </a:r>
            <a:r>
              <a:t>/Artist–Recapture the self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Unraveling</a:t>
            </a:r>
            <a:r>
              <a:t>/Prophet–  Institutions,  Individualism</a:t>
            </a:r>
          </a:p>
          <a:p>
            <a:pPr algn="l">
              <a:spcBef>
                <a:spcPts val="1000"/>
              </a:spcBef>
              <a:defRPr sz="8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Crisis</a:t>
            </a:r>
            <a:r>
              <a:t>/Nomad–Revolution, Rebuilding</a:t>
            </a:r>
          </a:p>
        </p:txBody>
      </p:sp>
      <p:pic>
        <p:nvPicPr>
          <p:cNvPr id="259" name="Screen Shot 2023-01-07 at 11.42.51 AM.png" descr="Screen Shot 2023-01-07 at 11.42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5" y="591974"/>
            <a:ext cx="4051277" cy="607691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4-stage cycle of archetypes…"/>
          <p:cNvSpPr txBox="1"/>
          <p:nvPr/>
        </p:nvSpPr>
        <p:spPr>
          <a:xfrm>
            <a:off x="4907733" y="987092"/>
            <a:ext cx="18771615" cy="380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pPr algn="ctr" defTabSz="821531">
              <a:defRPr sz="1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4-stage cycle of archetypes</a:t>
            </a:r>
          </a:p>
          <a:p>
            <a:pPr algn="ctr" defTabSz="821531">
              <a:defRPr sz="112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20-25 years/cycle</a:t>
            </a:r>
          </a:p>
        </p:txBody>
      </p:sp>
      <p:sp>
        <p:nvSpPr>
          <p:cNvPr id="261" name="Line"/>
          <p:cNvSpPr/>
          <p:nvPr/>
        </p:nvSpPr>
        <p:spPr>
          <a:xfrm flipV="1">
            <a:off x="17157242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2" name="Line"/>
          <p:cNvSpPr/>
          <p:nvPr/>
        </p:nvSpPr>
        <p:spPr>
          <a:xfrm>
            <a:off x="11399581" y="9601606"/>
            <a:ext cx="1" cy="1094126"/>
          </a:xfrm>
          <a:prstGeom prst="line">
            <a:avLst/>
          </a:prstGeom>
          <a:ln w="101600">
            <a:solidFill>
              <a:schemeClr val="accent4">
                <a:hueOff val="468000"/>
                <a:satOff val="-4761"/>
                <a:lumOff val="10196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3" name="Rectangle"/>
          <p:cNvSpPr/>
          <p:nvPr/>
        </p:nvSpPr>
        <p:spPr>
          <a:xfrm>
            <a:off x="1529934" y="8494121"/>
            <a:ext cx="22245476" cy="446043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1351</Words>
  <Application>Microsoft Macintosh PowerPoint</Application>
  <PresentationFormat>Custom</PresentationFormat>
  <Paragraphs>293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Abadi MT Condensed Light</vt:lpstr>
      <vt:lpstr>Arial</vt:lpstr>
      <vt:lpstr>Arial Black</vt:lpstr>
      <vt:lpstr>Arial Narrow</vt:lpstr>
      <vt:lpstr>Gill Sans</vt:lpstr>
      <vt:lpstr>Helvetica</vt:lpstr>
      <vt:lpstr>Helvetica Light</vt:lpstr>
      <vt:lpstr>Helvetica Neue</vt:lpstr>
      <vt:lpstr>Helvetica Neue Medium</vt:lpstr>
      <vt:lpstr>Helvetica Neue Thin</vt:lpstr>
      <vt:lpstr>Lucida Grande</vt:lpstr>
      <vt:lpstr>Times Roman</vt:lpstr>
      <vt:lpstr>Black</vt:lpstr>
      <vt:lpstr>Connecting with Millennials and Gen Z PART 1</vt:lpstr>
      <vt:lpstr>1928 German 1952 English</vt:lpstr>
      <vt:lpstr>PowerPoint Presentation</vt:lpstr>
      <vt:lpstr>PowerPoint Presentation</vt:lpstr>
      <vt:lpstr>PowerPoint Presentation</vt:lpstr>
      <vt:lpstr>PowerPoint Presentation</vt:lpstr>
      <vt:lpstr>1/1/1991</vt:lpstr>
      <vt:lpstr>High/Hero–Community, Institutions Awakening/Artist–Recapture the self Unraveling/Prophet–  Institutions,  Individualism Crisis/Nomad–Revolution, Rebuilding</vt:lpstr>
      <vt:lpstr>High/Hero–Community, Institutions Awakening/Artist–Recapture the self Unraveling/Prophet–  Institutions,  Individualism Crisis/Nomad–Revolution, Rebuilding</vt:lpstr>
      <vt:lpstr>High/Hero–Community, Institutions Awakening/Artist–Recapture the self Unraveling/Prophet–  Institutions,  Individualism Crisis/Nomad–Revolution, Rebuilding</vt:lpstr>
      <vt:lpstr>High/Hero–Community, Institutions Awakening/Artist–Recapture the self Unraveling/Prophet–  Institutions,  Individualism Crisis/Nomad–Revolution, Rebuilding</vt:lpstr>
      <vt:lpstr>High/Hero–Community, Institutions Awakening/Artist–Recapture the self Unraveling/Prophet–  Institutions,  Individualism Crisis/Nomad–Revolution, Rebuilding</vt:lpstr>
      <vt:lpstr>High/Hero–GI Generation Awakening/Artist–Silent Generation Unraveling/Prophet–Baby Boomers Crisis/Nomad–Gen X (Baby Busters)</vt:lpstr>
      <vt:lpstr>High/Hero–GI Generation Awakening/Artist–Silent Generation Unraveling/Prophet–Baby Boomers Crisis/Nomad–Gen X (Baby Busters)</vt:lpstr>
      <vt:lpstr>High/Hero–GI Generation Awakening/Artist–Silent Generation Unraveling/Prophet–Baby Boomers Crisis/Nomad–Gen X (Baby Busters)</vt:lpstr>
      <vt:lpstr>High/Hero–GI Generation Awakening/Artist–Silent Generation Unraveling/Prophet–Baby Boomers Crisis/Nomad–Gen X (Baby Busters)</vt:lpstr>
      <vt:lpstr>High/Hero–GI Generation Awakening/Artist–Silent Generation Unraveling/Prophet–Baby Boomers Crisis/Nomad–Gen X (Baby Busters)</vt:lpstr>
      <vt:lpstr>Awakening/Artist–Silent Generation Unraveling/Prophet–Baby Boomers Crisis/Nomad–Gen X (Baby Busters)</vt:lpstr>
      <vt:lpstr>Unraveling/Prophet–Baby Boomers Crisis/Nomad–Gen X (Baby Busters)</vt:lpstr>
      <vt:lpstr>High/Hero–Millennials (Gen Y) Awakening/Artist–Gen Z Unraveling/Prophet–Baby Boomers Crisis/Nomad–Gen X (Baby Busters)</vt:lpstr>
      <vt:lpstr>Numbers Matter!</vt:lpstr>
      <vt:lpstr>Please get up from your chair and meet me  in the middle of the room</vt:lpstr>
      <vt:lpstr>PowerPoint Presentation</vt:lpstr>
      <vt:lpstr>Groups of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Connecting with Millennials and Gen Z PART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with Millennials and Gen Z PART 1</dc:title>
  <cp:lastModifiedBy>Steve Case</cp:lastModifiedBy>
  <cp:revision>2</cp:revision>
  <dcterms:modified xsi:type="dcterms:W3CDTF">2023-01-08T17:22:01Z</dcterms:modified>
</cp:coreProperties>
</file>