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60" r:id="rId2"/>
    <p:sldId id="302" r:id="rId3"/>
    <p:sldId id="262" r:id="rId4"/>
    <p:sldId id="303" r:id="rId5"/>
    <p:sldId id="304" r:id="rId6"/>
    <p:sldId id="305" r:id="rId7"/>
    <p:sldId id="306" r:id="rId8"/>
    <p:sldId id="261" r:id="rId9"/>
    <p:sldId id="289" r:id="rId10"/>
    <p:sldId id="290" r:id="rId11"/>
    <p:sldId id="291" r:id="rId12"/>
    <p:sldId id="272" r:id="rId13"/>
    <p:sldId id="273" r:id="rId14"/>
    <p:sldId id="268" r:id="rId15"/>
    <p:sldId id="292" r:id="rId16"/>
    <p:sldId id="270" r:id="rId17"/>
    <p:sldId id="293" r:id="rId18"/>
    <p:sldId id="264" r:id="rId19"/>
    <p:sldId id="294" r:id="rId20"/>
    <p:sldId id="265" r:id="rId21"/>
    <p:sldId id="295" r:id="rId22"/>
    <p:sldId id="296" r:id="rId23"/>
    <p:sldId id="276" r:id="rId24"/>
    <p:sldId id="277" r:id="rId25"/>
    <p:sldId id="278" r:id="rId26"/>
    <p:sldId id="279" r:id="rId27"/>
    <p:sldId id="298" r:id="rId28"/>
    <p:sldId id="280" r:id="rId29"/>
    <p:sldId id="285" r:id="rId30"/>
    <p:sldId id="287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0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539695-BAC4-E542-9898-E425341185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50F8A-E453-364C-B7B8-9F4D66A6BB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0486-FD7B-CE4D-94F6-7D464A4DDFF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38F4E-0BED-A641-9118-80B2333AFE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F9C3B-8175-4D4C-8D9C-FA96680B4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A18D4-4163-164F-97B7-DF400703C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8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003AF-3E8D-1A4D-AAF8-D4A2190A8217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A6C9-1D63-3B4B-897E-74C176251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A6C9-1D63-3B4B-897E-74C1762511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42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46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20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4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Pay stub</a:t>
            </a:r>
            <a:r>
              <a:rPr lang="en-US" altLang="en-US" baseline="0" dirty="0"/>
              <a:t> for a single mom </a:t>
            </a:r>
            <a:r>
              <a:rPr lang="en-US" altLang="en-US" dirty="0"/>
              <a:t>earning 40K in NYC.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6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5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4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0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50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6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4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34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1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63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1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1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33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21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4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7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87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77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57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A6C9-1D63-3B4B-897E-74C1762511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8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A6C9-1D63-3B4B-897E-74C1762511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2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7D98-EE59-467D-A80E-37705DE5DB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2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600" baseline="0"/>
            </a:lvl1pPr>
            <a:lvl2pPr>
              <a:spcBef>
                <a:spcPts val="1100"/>
              </a:spcBef>
              <a:defRPr sz="2000" baseline="0">
                <a:latin typeface="Myriad Pro Light" charset="0"/>
              </a:defRPr>
            </a:lvl2pPr>
            <a:lvl3pPr>
              <a:spcBef>
                <a:spcPts val="1100"/>
              </a:spcBef>
              <a:defRPr sz="1800" baseline="0">
                <a:latin typeface="Myriad Pro Light" charset="0"/>
              </a:defRPr>
            </a:lvl3pPr>
            <a:lvl4pPr>
              <a:spcBef>
                <a:spcPts val="1100"/>
              </a:spcBef>
              <a:defRPr sz="1600" baseline="0">
                <a:latin typeface="Myriad Pro Light" charset="0"/>
              </a:defRPr>
            </a:lvl4pPr>
            <a:lvl5pPr>
              <a:spcBef>
                <a:spcPts val="1100"/>
              </a:spcBef>
              <a:defRPr sz="1400" baseline="0">
                <a:latin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yriad Pr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bg1"/>
          </a:solidFill>
          <a:latin typeface="Myriad Pro bold condensed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2800" b="0" i="0" kern="1200">
          <a:solidFill>
            <a:schemeClr val="tx1"/>
          </a:solidFill>
          <a:latin typeface="Myriad Pro Regular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b="0" i="0" kern="1200" baseline="0">
          <a:solidFill>
            <a:schemeClr val="tx1"/>
          </a:solidFill>
          <a:latin typeface="Myriad Pro Light" charset="0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b="0" i="0" kern="1200" baseline="0">
          <a:solidFill>
            <a:schemeClr val="tx1"/>
          </a:solidFill>
          <a:latin typeface="Myriad Pro Light" charset="0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b="0" i="0" kern="1200" baseline="0">
          <a:solidFill>
            <a:schemeClr val="tx1"/>
          </a:solidFill>
          <a:latin typeface="Myriad Pro Light" charset="0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b="0" i="0" kern="1200" baseline="0">
          <a:solidFill>
            <a:schemeClr val="tx1"/>
          </a:solidFill>
          <a:latin typeface="Myriad Pro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(null)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487843" y="2600480"/>
            <a:ext cx="3820726" cy="165704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5400" b="1" dirty="0">
                <a:latin typeface="Avenir Next Condensed" charset="0"/>
                <a:ea typeface="Avenir Next Condensed" charset="0"/>
                <a:cs typeface="Avenir Next Condensed" charset="0"/>
              </a:rPr>
              <a:t>Putting Your  Financial House in Order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6445405" y="5843240"/>
            <a:ext cx="2698595" cy="598797"/>
          </a:xfrm>
        </p:spPr>
        <p:txBody>
          <a:bodyPr/>
          <a:lstStyle/>
          <a:p>
            <a:pPr algn="l"/>
            <a:r>
              <a:rPr lang="en-US" altLang="en-US" sz="3200" b="1">
                <a:solidFill>
                  <a:schemeClr val="tx2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TRACY B. </a:t>
            </a:r>
            <a:r>
              <a:rPr lang="en-US" altLang="en-US" sz="3200" b="1" dirty="0">
                <a:solidFill>
                  <a:schemeClr val="tx2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245170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Your Balance Sheet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72816" y="1825625"/>
            <a:ext cx="6802783" cy="4351338"/>
          </a:xfrm>
        </p:spPr>
        <p:txBody>
          <a:bodyPr/>
          <a:lstStyle/>
          <a:p>
            <a:pPr marL="273050" lvl="1" indent="0">
              <a:buNone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Assets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= What we own</a:t>
            </a:r>
          </a:p>
          <a:p>
            <a:pPr marL="273050" lvl="1" indent="0">
              <a:buNone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Liabilities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= What we owe</a:t>
            </a:r>
          </a:p>
        </p:txBody>
      </p:sp>
    </p:spTree>
    <p:extLst>
      <p:ext uri="{BB962C8B-B14F-4D97-AF65-F5344CB8AC3E}">
        <p14:creationId xmlns:p14="http://schemas.microsoft.com/office/powerpoint/2010/main" val="160159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Where to Begin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72816" y="1825625"/>
            <a:ext cx="6802783" cy="4351338"/>
          </a:xfrm>
        </p:spPr>
        <p:txBody>
          <a:bodyPr/>
          <a:lstStyle/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know our financial situation.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put God first.</a:t>
            </a:r>
          </a:p>
        </p:txBody>
      </p:sp>
    </p:spTree>
    <p:extLst>
      <p:ext uri="{BB962C8B-B14F-4D97-AF65-F5344CB8AC3E}">
        <p14:creationId xmlns:p14="http://schemas.microsoft.com/office/powerpoint/2010/main" val="403860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Put God First</a:t>
            </a:r>
            <a:endParaRPr lang="en-US" altLang="en-US" sz="4800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351722" y="1825625"/>
            <a:ext cx="6480313" cy="4098097"/>
          </a:xfrm>
        </p:spPr>
        <p:txBody>
          <a:bodyPr/>
          <a:lstStyle/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“Be sure to set aside a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tenth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of all that your fields produce each year,” (Deuteronomy 14:22, NIV).</a:t>
            </a:r>
          </a:p>
          <a:p>
            <a:pPr lvl="1"/>
            <a:endParaRPr lang="en-US" alt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6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Put God First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431235" y="1349789"/>
            <a:ext cx="6281530" cy="4351338"/>
          </a:xfrm>
        </p:spPr>
        <p:txBody>
          <a:bodyPr/>
          <a:lstStyle/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The tithe is returned: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As a test of our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loyalty.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From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received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blessings.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As an act of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worship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For our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benefit.</a:t>
            </a:r>
          </a:p>
          <a:p>
            <a:pPr lvl="1"/>
            <a:endParaRPr lang="en-US" alt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151681"/>
            <a:ext cx="7886700" cy="1325563"/>
          </a:xfrm>
        </p:spPr>
        <p:txBody>
          <a:bodyPr/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Sample Paystub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68400" y="1375643"/>
            <a:ext cx="734695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Gross Pay                    			$1,667.67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dirty="0">
                <a:latin typeface="Avenir Next Condensed" charset="0"/>
                <a:ea typeface="Avenir Next Condensed" charset="0"/>
                <a:cs typeface="Avenir Next Condensed" charset="0"/>
              </a:rPr>
              <a:t>Federal Withholding    		$   168.80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dirty="0">
                <a:latin typeface="Avenir Next Condensed" charset="0"/>
                <a:ea typeface="Avenir Next Condensed" charset="0"/>
                <a:cs typeface="Avenir Next Condensed" charset="0"/>
              </a:rPr>
              <a:t>Social Security             		$    103.33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dirty="0">
                <a:latin typeface="Avenir Next Condensed" charset="0"/>
                <a:ea typeface="Avenir Next Condensed" charset="0"/>
                <a:cs typeface="Avenir Next Condensed" charset="0"/>
              </a:rPr>
              <a:t>Medicare                      		$       24.17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dirty="0">
                <a:latin typeface="Avenir Next Condensed" charset="0"/>
                <a:ea typeface="Avenir Next Condensed" charset="0"/>
                <a:cs typeface="Avenir Next Condensed" charset="0"/>
              </a:rPr>
              <a:t>State Tax				$       63.90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dirty="0">
                <a:latin typeface="Avenir Next Condensed" charset="0"/>
                <a:ea typeface="Avenir Next Condensed" charset="0"/>
                <a:cs typeface="Avenir Next Condensed" charset="0"/>
              </a:rPr>
              <a:t>State Disability Insurance     	$          1.30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dirty="0">
                <a:latin typeface="Avenir Next Condensed" charset="0"/>
                <a:ea typeface="Avenir Next Condensed" charset="0"/>
                <a:cs typeface="Avenir Next Condensed" charset="0"/>
              </a:rPr>
              <a:t>City Tax		       		$       41.07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dirty="0">
                <a:latin typeface="Avenir Next Condensed" charset="0"/>
                <a:ea typeface="Avenir Next Condensed" charset="0"/>
                <a:cs typeface="Avenir Next Condensed" charset="0"/>
              </a:rPr>
              <a:t>Health Insurance          		$       50.00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dirty="0">
                <a:latin typeface="Avenir Next Condensed" charset="0"/>
                <a:ea typeface="Avenir Next Condensed" charset="0"/>
                <a:cs typeface="Avenir Next Condensed" charset="0"/>
              </a:rPr>
              <a:t>Retirement: 401K                             	$     100.00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Net Pay                         		$ 1,115.10</a:t>
            </a:r>
          </a:p>
          <a:p>
            <a:pPr marL="27305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30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6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Where to Begin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72816" y="1825625"/>
            <a:ext cx="6802783" cy="4351338"/>
          </a:xfrm>
        </p:spPr>
        <p:txBody>
          <a:bodyPr/>
          <a:lstStyle/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know our financial situation.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put God first.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how to calculate tithe.</a:t>
            </a:r>
          </a:p>
        </p:txBody>
      </p:sp>
    </p:spTree>
    <p:extLst>
      <p:ext uri="{BB962C8B-B14F-4D97-AF65-F5344CB8AC3E}">
        <p14:creationId xmlns:p14="http://schemas.microsoft.com/office/powerpoint/2010/main" val="70409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154894"/>
            <a:ext cx="7886700" cy="1325563"/>
          </a:xfrm>
        </p:spPr>
        <p:txBody>
          <a:bodyPr/>
          <a:lstStyle/>
          <a:p>
            <a:pPr algn="ctr"/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Income to be Tithed</a:t>
            </a:r>
            <a:endParaRPr lang="en-US" altLang="en-US" sz="4800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1886" y="1255260"/>
            <a:ext cx="8360228" cy="4351338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Income includes all that represents an </a:t>
            </a:r>
            <a:r>
              <a:rPr lang="en-US" altLang="en-US" sz="2800" b="1" dirty="0">
                <a:latin typeface="Avenir Next Condensed" charset="0"/>
                <a:ea typeface="Avenir Next Condensed" charset="0"/>
                <a:cs typeface="Avenir Next Condensed" charset="0"/>
              </a:rPr>
              <a:t>increase</a:t>
            </a: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, whether </a:t>
            </a:r>
            <a:r>
              <a:rPr lang="en-US" altLang="en-US" sz="2800" b="1" dirty="0">
                <a:latin typeface="Avenir Next Condensed" charset="0"/>
                <a:ea typeface="Avenir Next Condensed" charset="0"/>
                <a:cs typeface="Avenir Next Condensed" charset="0"/>
              </a:rPr>
              <a:t>earned</a:t>
            </a: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 or </a:t>
            </a:r>
            <a:r>
              <a:rPr lang="en-US" altLang="en-US" sz="2800" b="1" dirty="0">
                <a:latin typeface="Avenir Next Condensed" charset="0"/>
                <a:ea typeface="Avenir Next Condensed" charset="0"/>
                <a:cs typeface="Avenir Next Condensed" charset="0"/>
              </a:rPr>
              <a:t>unearned</a:t>
            </a: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 income (not exhaustive list):</a:t>
            </a:r>
          </a:p>
          <a:p>
            <a:pPr marL="274320" lvl="1" indent="0">
              <a:buNone/>
            </a:pPr>
            <a:endParaRPr lang="en-US" altLang="en-US" sz="28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274320" lvl="1" indent="0">
              <a:buNone/>
            </a:pP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Salary		Stipend		Social Security</a:t>
            </a:r>
          </a:p>
          <a:p>
            <a:pPr marL="274320" lvl="1" indent="0">
              <a:buNone/>
            </a:pP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Wages		Honorarium		Investments</a:t>
            </a:r>
          </a:p>
          <a:p>
            <a:pPr marL="274320" lvl="1" indent="0">
              <a:buNone/>
            </a:pP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Tips			Overtime		Interest</a:t>
            </a:r>
          </a:p>
          <a:p>
            <a:pPr marL="274320" lvl="1" indent="0">
              <a:buNone/>
            </a:pP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Vacation pay	Bonuses		Welfare</a:t>
            </a:r>
          </a:p>
          <a:p>
            <a:pPr marL="274320" lvl="1" indent="0">
              <a:buNone/>
            </a:pP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Sick pay		Jury Duty		Cash Gifts</a:t>
            </a:r>
          </a:p>
          <a:p>
            <a:pPr marL="274320" lvl="1" indent="0">
              <a:buNone/>
            </a:pPr>
            <a:r>
              <a:rPr lang="en-US" altLang="en-US" sz="2800" dirty="0">
                <a:latin typeface="Avenir Next Condensed" charset="0"/>
                <a:ea typeface="Avenir Next Condensed" charset="0"/>
                <a:cs typeface="Avenir Next Condensed" charset="0"/>
              </a:rPr>
              <a:t>Alimony		Child Support		Retirement Income</a:t>
            </a:r>
          </a:p>
        </p:txBody>
      </p:sp>
    </p:spTree>
    <p:extLst>
      <p:ext uri="{BB962C8B-B14F-4D97-AF65-F5344CB8AC3E}">
        <p14:creationId xmlns:p14="http://schemas.microsoft.com/office/powerpoint/2010/main" val="53196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Where to Begin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72816" y="1825625"/>
            <a:ext cx="6802783" cy="4351338"/>
          </a:xfrm>
        </p:spPr>
        <p:txBody>
          <a:bodyPr/>
          <a:lstStyle/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know our financial situation.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put God first.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how to calculate tithe.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how to submit tithe.</a:t>
            </a:r>
          </a:p>
        </p:txBody>
      </p:sp>
    </p:spTree>
    <p:extLst>
      <p:ext uri="{BB962C8B-B14F-4D97-AF65-F5344CB8AC3E}">
        <p14:creationId xmlns:p14="http://schemas.microsoft.com/office/powerpoint/2010/main" val="343583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How to Submit Tithe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12800" y="1690688"/>
            <a:ext cx="7460343" cy="50323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Tithe is returned to the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conference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through the local church via:</a:t>
            </a:r>
          </a:p>
          <a:p>
            <a:pPr>
              <a:spcBef>
                <a:spcPts val="0"/>
              </a:spcBef>
            </a:pPr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Bef>
                <a:spcPts val="0"/>
              </a:spcBef>
            </a:pPr>
            <a:endParaRPr lang="en-US" altLang="en-US" sz="1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Envelope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(during worship service)</a:t>
            </a: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Online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Giving (via link on the church’s website)</a:t>
            </a: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Wire transfers</a:t>
            </a: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Bill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Pay</a:t>
            </a: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Debit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card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alt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7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Where to Begin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72816" y="1825625"/>
            <a:ext cx="6802783" cy="4351338"/>
          </a:xfrm>
        </p:spPr>
        <p:txBody>
          <a:bodyPr/>
          <a:lstStyle/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know our financial situation.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put God first.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how to calculate tithe.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how to submit tithe.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create a budget.</a:t>
            </a:r>
          </a:p>
        </p:txBody>
      </p:sp>
    </p:spTree>
    <p:extLst>
      <p:ext uri="{BB962C8B-B14F-4D97-AF65-F5344CB8AC3E}">
        <p14:creationId xmlns:p14="http://schemas.microsoft.com/office/powerpoint/2010/main" val="410969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84454" y="500062"/>
            <a:ext cx="67712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Money Management Important to Christians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93073" y="2044286"/>
            <a:ext cx="5754029" cy="4351338"/>
          </a:xfrm>
        </p:spPr>
        <p:txBody>
          <a:bodyPr/>
          <a:lstStyle/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“Your checkbook is a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theological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document, it will tell you who or what you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worship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.” (</a:t>
            </a:r>
            <a:r>
              <a:rPr lang="en-US" altLang="en-US" sz="3200" i="1" dirty="0">
                <a:latin typeface="Avenir Next Condensed" charset="0"/>
                <a:ea typeface="Avenir Next Condensed" charset="0"/>
                <a:cs typeface="Avenir Next Condensed" charset="0"/>
              </a:rPr>
              <a:t>Billy Graham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)</a:t>
            </a:r>
          </a:p>
          <a:p>
            <a:pPr marL="273050" lvl="1" indent="0">
              <a:buNone/>
            </a:pPr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A Budget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405992" y="1864860"/>
            <a:ext cx="6743148" cy="435133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A budget enables one to develop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wise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money management habits and cultivates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discipline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that enables a person to live within his or her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means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.</a:t>
            </a:r>
          </a:p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7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13E92-0F93-6B4E-9ED8-E6609446E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46744"/>
            <a:ext cx="9144000" cy="102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7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Where to Begin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72816" y="1825625"/>
            <a:ext cx="6802783" cy="4351338"/>
          </a:xfrm>
        </p:spPr>
        <p:txBody>
          <a:bodyPr/>
          <a:lstStyle/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know our financial situation.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put God first.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how to calculate tithe.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how to submit tithe.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create a budget.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to save.</a:t>
            </a:r>
          </a:p>
        </p:txBody>
      </p:sp>
    </p:spTree>
    <p:extLst>
      <p:ext uri="{BB962C8B-B14F-4D97-AF65-F5344CB8AC3E}">
        <p14:creationId xmlns:p14="http://schemas.microsoft.com/office/powerpoint/2010/main" val="448065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Determine to Save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48228" y="1825625"/>
            <a:ext cx="6821715" cy="4351338"/>
          </a:xfrm>
        </p:spPr>
        <p:txBody>
          <a:bodyPr/>
          <a:lstStyle/>
          <a:p>
            <a:r>
              <a:rPr lang="en-US" altLang="en-US" sz="3200" dirty="0">
                <a:latin typeface="Avenir Next" panose="020B0503020202020204" pitchFamily="34" charset="0"/>
              </a:rPr>
              <a:t>“Go to the ant, you sluggard; consider its ways and be wise! It has no commander, no overseer or ruler, yet it </a:t>
            </a:r>
            <a:r>
              <a:rPr lang="en-US" altLang="en-US" sz="3200" b="1" dirty="0">
                <a:latin typeface="Avenir Next" panose="020B0503020202020204" pitchFamily="34" charset="0"/>
              </a:rPr>
              <a:t>stores</a:t>
            </a:r>
            <a:r>
              <a:rPr lang="en-US" altLang="en-US" sz="3200" dirty="0">
                <a:latin typeface="Avenir Next" panose="020B0503020202020204" pitchFamily="34" charset="0"/>
              </a:rPr>
              <a:t> its provisions in summer and </a:t>
            </a:r>
            <a:r>
              <a:rPr lang="en-US" altLang="en-US" sz="3200" b="1" dirty="0">
                <a:latin typeface="Avenir Next" panose="020B0503020202020204" pitchFamily="34" charset="0"/>
              </a:rPr>
              <a:t>gathers</a:t>
            </a:r>
            <a:r>
              <a:rPr lang="en-US" altLang="en-US" sz="3200" dirty="0">
                <a:latin typeface="Avenir Next" panose="020B0503020202020204" pitchFamily="34" charset="0"/>
              </a:rPr>
              <a:t> its food at harvest,” (Proverbs 6:6-8, NIV).</a:t>
            </a:r>
          </a:p>
          <a:p>
            <a:pPr lvl="1"/>
            <a:endParaRPr lang="en-US" altLang="en-US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9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Determine to Save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54156" y="1751359"/>
            <a:ext cx="6957392" cy="435133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Include savings in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budget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Opt for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automatic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savings through payroll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Save at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best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interest rates 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Diversify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investments (seek advice)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Save for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retirement</a:t>
            </a:r>
          </a:p>
        </p:txBody>
      </p:sp>
    </p:spTree>
    <p:extLst>
      <p:ext uri="{BB962C8B-B14F-4D97-AF65-F5344CB8AC3E}">
        <p14:creationId xmlns:p14="http://schemas.microsoft.com/office/powerpoint/2010/main" val="192119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Retirement Savings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28650" y="1930400"/>
            <a:ext cx="7346950" cy="4351338"/>
          </a:xfrm>
        </p:spPr>
        <p:txBody>
          <a:bodyPr/>
          <a:lstStyle/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Choose a Retirement Plan: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Traditional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– Tax-free when contributions are made, but are taxed during retirement years.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Roth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– No tax savings when contributions are made, but tax-free during retirement years.</a:t>
            </a:r>
          </a:p>
          <a:p>
            <a:pPr lvl="1"/>
            <a:endParaRPr lang="en-US" altLang="en-US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66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279400"/>
            <a:ext cx="7886700" cy="1325563"/>
          </a:xfrm>
        </p:spPr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College Funding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54744" y="1863381"/>
            <a:ext cx="7561942" cy="4351338"/>
          </a:xfrm>
        </p:spPr>
        <p:txBody>
          <a:bodyPr/>
          <a:lstStyle/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529 College Saving Plan (tax deductible).</a:t>
            </a: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Train children to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work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and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save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at an early age.</a:t>
            </a: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Apply for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scholarships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.</a:t>
            </a: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Select an affordable college.</a:t>
            </a: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Select a field of study that offers a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marketable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career.</a:t>
            </a:r>
          </a:p>
          <a:p>
            <a:pPr indent="-457200">
              <a:spcBef>
                <a:spcPts val="0"/>
              </a:spcBef>
              <a:buFont typeface="Arial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Borrow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only what is needed.</a:t>
            </a:r>
          </a:p>
          <a:p>
            <a:pPr marL="0" lvl="1">
              <a:spcBef>
                <a:spcPts val="0"/>
              </a:spcBef>
            </a:pPr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87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Where to Begin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72816" y="1825625"/>
            <a:ext cx="6802783" cy="4351338"/>
          </a:xfrm>
        </p:spPr>
        <p:txBody>
          <a:bodyPr>
            <a:normAutofit lnSpcReduction="10000"/>
          </a:bodyPr>
          <a:lstStyle/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know our financial situation.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put God first.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how to calculate tithe.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how to submit tithe.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create a budget.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determine to save.</a:t>
            </a:r>
          </a:p>
          <a:p>
            <a:pPr marL="787400" lvl="1" indent="-514350">
              <a:buAutoNum type="arabicPeriod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We must avoid debt.</a:t>
            </a:r>
          </a:p>
        </p:txBody>
      </p:sp>
    </p:spTree>
    <p:extLst>
      <p:ext uri="{BB962C8B-B14F-4D97-AF65-F5344CB8AC3E}">
        <p14:creationId xmlns:p14="http://schemas.microsoft.com/office/powerpoint/2010/main" val="2529527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8650" y="309320"/>
            <a:ext cx="7886700" cy="1325563"/>
          </a:xfrm>
        </p:spPr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Debt is Bondage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10748" y="1428060"/>
            <a:ext cx="6440556" cy="4351338"/>
          </a:xfrm>
        </p:spPr>
        <p:txBody>
          <a:bodyPr/>
          <a:lstStyle/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“The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rich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rule over the poor, and the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borrower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is slave to the lender,” (Proverbs 22:7, NIV).</a:t>
            </a:r>
          </a:p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lvl="1"/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85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How Get Out of Debt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12574" y="1825625"/>
            <a:ext cx="6480313" cy="435133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Obtain a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free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credit report from one of the major credit bureaus.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Destroy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credit cards.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Create a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resolution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plan.</a:t>
            </a:r>
          </a:p>
        </p:txBody>
      </p:sp>
    </p:spTree>
    <p:extLst>
      <p:ext uri="{BB962C8B-B14F-4D97-AF65-F5344CB8AC3E}">
        <p14:creationId xmlns:p14="http://schemas.microsoft.com/office/powerpoint/2010/main" val="307671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84454" y="500062"/>
            <a:ext cx="677126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What is Worship?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93073" y="2044286"/>
            <a:ext cx="5754029" cy="4351338"/>
          </a:xfrm>
        </p:spPr>
        <p:txBody>
          <a:bodyPr/>
          <a:lstStyle/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Worship is defined as “reverent honor and homage paid to God or a sacred personage, or to any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object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regarded as sacred.”</a:t>
            </a:r>
          </a:p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altLang="en-US" sz="2400" dirty="0">
                <a:latin typeface="Avenir Next Condensed" charset="0"/>
                <a:ea typeface="Avenir Next Condensed" charset="0"/>
                <a:cs typeface="Avenir Next Condensed" charset="0"/>
              </a:rPr>
              <a:t>(</a:t>
            </a:r>
            <a:r>
              <a:rPr lang="en-US" altLang="en-US" sz="2400" dirty="0">
                <a:latin typeface="Avenir Next Condensed" charset="0"/>
                <a:ea typeface="Avenir Next Condensed" charset="0"/>
                <a:cs typeface="Avenir Next Condensed" charset="0"/>
                <a:hlinkClick r:id="rId3"/>
              </a:rPr>
              <a:t>www.dictionary.com</a:t>
            </a:r>
            <a:r>
              <a:rPr lang="en-US" altLang="en-US" sz="2400" dirty="0">
                <a:latin typeface="Avenir Next Condensed" charset="0"/>
                <a:ea typeface="Avenir Next Condensed" charset="0"/>
                <a:cs typeface="Avenir Next Condensed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1583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Resolution Plan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7275" y="1575188"/>
            <a:ext cx="71437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Snowball Your Debt: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1. Begin by making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large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payments on small debts while paying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minimum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payments on larger debts, such as home mortgage.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2. When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smallest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debt is paid off, apply payment to the next highest, and continue to the largest debt.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3. Finally!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Debt free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5089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Resolution Plan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3DCAB-CFC3-194D-B1AA-317471334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6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latin typeface="Avenir Next" panose="020B0503020202020204" pitchFamily="34" charset="0"/>
                <a:ea typeface="Myriad Pro Light" charset="0"/>
                <a:cs typeface="Myriad Pro Light" charset="0"/>
              </a:rPr>
              <a:t>Ellen White on Debt</a:t>
            </a:r>
            <a:endParaRPr lang="en-US" sz="4800" dirty="0">
              <a:solidFill>
                <a:schemeClr val="bg2"/>
              </a:solidFill>
              <a:latin typeface="Avenir Next" panose="020B0503020202020204" pitchFamily="34" charset="0"/>
              <a:ea typeface="Myriad Pro Light" charset="0"/>
              <a:cs typeface="Myriad Pro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2" y="1825625"/>
            <a:ext cx="7017275" cy="4351338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3200" dirty="0">
                <a:latin typeface="Avenir Next" panose="020B0503020202020204" pitchFamily="34" charset="0"/>
              </a:rPr>
              <a:t>“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Be determined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never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to incur another debt. Deny yourself a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thousand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things rather than run into debt. This has been the curse of your life, getting into debt. Avoid it as you would the smallpox. Make a solemn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covenant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with God that by His blessing you will pay your debts then owe no man anything if you live on porridge and bread,” (</a:t>
            </a:r>
            <a:r>
              <a:rPr lang="en-US" altLang="en-US" sz="3200" i="1" dirty="0">
                <a:latin typeface="Avenir Next Condensed" charset="0"/>
                <a:ea typeface="Avenir Next Condensed" charset="0"/>
                <a:cs typeface="Avenir Next Condensed" charset="0"/>
              </a:rPr>
              <a:t>Adventist Home, 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393). </a:t>
            </a:r>
          </a:p>
          <a:p>
            <a:pPr marL="274320" lvl="1" indent="0">
              <a:buNone/>
            </a:pPr>
            <a:endParaRPr lang="en-US" sz="3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It’s About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342" y="1690689"/>
            <a:ext cx="5863771" cy="448627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Remember, a checkbook (or a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budget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) tells us who and what we worship.</a:t>
            </a:r>
          </a:p>
          <a:p>
            <a:endParaRPr lang="en-US" sz="3200" dirty="0">
              <a:latin typeface="Avenir Next Condensed" charset="0"/>
            </a:endParaRPr>
          </a:p>
          <a:p>
            <a:r>
              <a:rPr lang="en-US" sz="3200" dirty="0">
                <a:latin typeface="Avenir Next Condensed" charset="0"/>
              </a:rPr>
              <a:t>Who will you worship today? </a:t>
            </a:r>
          </a:p>
          <a:p>
            <a:endParaRPr lang="en-US" sz="3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2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84454" y="500062"/>
            <a:ext cx="677126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What is </a:t>
            </a:r>
            <a:r>
              <a:rPr lang="en-US" altLang="en-US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Idolatry</a:t>
            </a:r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?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93073" y="2044286"/>
            <a:ext cx="5754029" cy="4351338"/>
          </a:xfrm>
        </p:spPr>
        <p:txBody>
          <a:bodyPr/>
          <a:lstStyle/>
          <a:p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Idolatry can be defined as extreme admiration, love, or reverence for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something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or someone.</a:t>
            </a:r>
          </a:p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en-US" altLang="en-US" sz="3200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84454" y="500062"/>
            <a:ext cx="677126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Worship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407887" y="2044286"/>
            <a:ext cx="637177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Avenir Next Condensed" panose="020B0506020202020204" pitchFamily="34" charset="0"/>
              </a:rPr>
              <a:t>Worship is giving the </a:t>
            </a:r>
            <a:r>
              <a:rPr lang="en-US" sz="3200" b="1" dirty="0">
                <a:latin typeface="Avenir Next Condensed" panose="020B0506020202020204" pitchFamily="34" charset="0"/>
              </a:rPr>
              <a:t>best</a:t>
            </a:r>
            <a:r>
              <a:rPr lang="en-US" sz="3200" dirty="0">
                <a:latin typeface="Avenir Next Condensed" panose="020B0506020202020204" pitchFamily="34" charset="0"/>
              </a:rPr>
              <a:t> of what He has given to us: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Condensed" panose="020B0506020202020204" pitchFamily="34" charset="0"/>
              </a:rPr>
              <a:t>	Time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Condensed" panose="020B0506020202020204" pitchFamily="34" charset="0"/>
              </a:rPr>
              <a:t>	Talents (abilities)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Condensed" panose="020B0506020202020204" pitchFamily="34" charset="0"/>
              </a:rPr>
              <a:t>	Temple (body)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Condensed" panose="020B0506020202020204" pitchFamily="34" charset="0"/>
              </a:rPr>
              <a:t>	Treasure (money and possessions)</a:t>
            </a:r>
          </a:p>
        </p:txBody>
      </p:sp>
    </p:spTree>
    <p:extLst>
      <p:ext uri="{BB962C8B-B14F-4D97-AF65-F5344CB8AC3E}">
        <p14:creationId xmlns:p14="http://schemas.microsoft.com/office/powerpoint/2010/main" val="389223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69940" y="325891"/>
            <a:ext cx="677126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Psalm 100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69940" y="1491796"/>
            <a:ext cx="7387771" cy="435133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venir Next Condensed" panose="020B0506020202020204" pitchFamily="34" charset="0"/>
              </a:rPr>
              <a:t>“Shout for joy to the LORD, all the earth. Worship the LORD with </a:t>
            </a:r>
            <a:r>
              <a:rPr lang="en-US" sz="3200" b="1" dirty="0">
                <a:latin typeface="Avenir Next Condensed" panose="020B0506020202020204" pitchFamily="34" charset="0"/>
              </a:rPr>
              <a:t>gladness</a:t>
            </a:r>
            <a:r>
              <a:rPr lang="en-US" sz="3200" dirty="0">
                <a:latin typeface="Avenir Next Condensed" panose="020B0506020202020204" pitchFamily="34" charset="0"/>
              </a:rPr>
              <a:t>; come before him with joyful songs. Know that the LORD is God. It is he who made us, and we are his; we are his people, the sheep of his pasture. Enter his gates with </a:t>
            </a:r>
            <a:r>
              <a:rPr lang="en-US" sz="3200" b="1" dirty="0">
                <a:latin typeface="Avenir Next Condensed" panose="020B0506020202020204" pitchFamily="34" charset="0"/>
              </a:rPr>
              <a:t>thanksgiving</a:t>
            </a:r>
            <a:r>
              <a:rPr lang="en-US" sz="3200" dirty="0">
                <a:latin typeface="Avenir Next Condensed" panose="020B0506020202020204" pitchFamily="34" charset="0"/>
              </a:rPr>
              <a:t> and his courts with praise; give thanks to him and praise his name. for the LORD is good and his love endures forever; his </a:t>
            </a:r>
            <a:r>
              <a:rPr lang="en-US" sz="3200" b="1" dirty="0">
                <a:latin typeface="Avenir Next Condensed" panose="020B0506020202020204" pitchFamily="34" charset="0"/>
              </a:rPr>
              <a:t>faithfulness</a:t>
            </a:r>
            <a:r>
              <a:rPr lang="en-US" sz="3200" dirty="0">
                <a:latin typeface="Avenir Next Condensed" panose="020B0506020202020204" pitchFamily="34" charset="0"/>
              </a:rPr>
              <a:t> continues through all generations,” (NIV).</a:t>
            </a:r>
          </a:p>
          <a:p>
            <a:endParaRPr lang="en-US" sz="32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4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84454" y="500062"/>
            <a:ext cx="677126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Mark 12:30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45029" y="1825625"/>
            <a:ext cx="7387771" cy="435133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venir Next Condensed" panose="020B0506020202020204" pitchFamily="34" charset="0"/>
              </a:rPr>
              <a:t>“Love the Lord your God with all your </a:t>
            </a:r>
            <a:r>
              <a:rPr lang="en-US" sz="3200" b="1" dirty="0">
                <a:latin typeface="Avenir Next Condensed" panose="020B0506020202020204" pitchFamily="34" charset="0"/>
              </a:rPr>
              <a:t>heart</a:t>
            </a:r>
            <a:r>
              <a:rPr lang="en-US" sz="3200" dirty="0">
                <a:latin typeface="Avenir Next Condensed" panose="020B0506020202020204" pitchFamily="34" charset="0"/>
              </a:rPr>
              <a:t> and with all your </a:t>
            </a:r>
            <a:r>
              <a:rPr lang="en-US" sz="3200" b="1" dirty="0">
                <a:latin typeface="Avenir Next Condensed" panose="020B0506020202020204" pitchFamily="34" charset="0"/>
              </a:rPr>
              <a:t>soul</a:t>
            </a:r>
            <a:r>
              <a:rPr lang="en-US" sz="3200" dirty="0">
                <a:latin typeface="Avenir Next Condensed" panose="020B0506020202020204" pitchFamily="34" charset="0"/>
              </a:rPr>
              <a:t> and with all your </a:t>
            </a:r>
            <a:r>
              <a:rPr lang="en-US" sz="3200" b="1" dirty="0">
                <a:latin typeface="Avenir Next Condensed" panose="020B0506020202020204" pitchFamily="34" charset="0"/>
              </a:rPr>
              <a:t>mind</a:t>
            </a:r>
            <a:r>
              <a:rPr lang="en-US" sz="3200" dirty="0">
                <a:latin typeface="Avenir Next Condensed" panose="020B0506020202020204" pitchFamily="34" charset="0"/>
              </a:rPr>
              <a:t> and with all your </a:t>
            </a:r>
            <a:r>
              <a:rPr lang="en-US" sz="3200" b="1" dirty="0">
                <a:latin typeface="Avenir Next Condensed" panose="020B0506020202020204" pitchFamily="34" charset="0"/>
              </a:rPr>
              <a:t>strength</a:t>
            </a:r>
            <a:r>
              <a:rPr lang="en-US" sz="3200" dirty="0">
                <a:latin typeface="Avenir Next Condensed" panose="020B0506020202020204" pitchFamily="34" charset="0"/>
              </a:rPr>
              <a:t>,” (NIV).</a:t>
            </a:r>
          </a:p>
        </p:txBody>
      </p:sp>
    </p:spTree>
    <p:extLst>
      <p:ext uri="{BB962C8B-B14F-4D97-AF65-F5344CB8AC3E}">
        <p14:creationId xmlns:p14="http://schemas.microsoft.com/office/powerpoint/2010/main" val="371880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Where to Begin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72816" y="1825625"/>
            <a:ext cx="6802783" cy="4351338"/>
          </a:xfrm>
        </p:spPr>
        <p:txBody>
          <a:bodyPr/>
          <a:lstStyle/>
          <a:p>
            <a:pPr marL="273050" lvl="1" indent="0">
              <a:buNone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1. We must know our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financial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situation.</a:t>
            </a:r>
          </a:p>
        </p:txBody>
      </p:sp>
    </p:spTree>
    <p:extLst>
      <p:ext uri="{BB962C8B-B14F-4D97-AF65-F5344CB8AC3E}">
        <p14:creationId xmlns:p14="http://schemas.microsoft.com/office/powerpoint/2010/main" val="103605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rgbClr val="FFFFFF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Your Balance Sheet</a:t>
            </a:r>
            <a:endParaRPr lang="en-US" altLang="en-US" sz="4800" b="1" dirty="0">
              <a:solidFill>
                <a:schemeClr val="bg2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72816" y="1825625"/>
            <a:ext cx="6802783" cy="4351338"/>
          </a:xfrm>
        </p:spPr>
        <p:txBody>
          <a:bodyPr/>
          <a:lstStyle/>
          <a:p>
            <a:pPr marL="273050" lvl="1" indent="0">
              <a:buNone/>
            </a:pP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“Be diligent to know the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state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of your flocks, and attend to your herds, for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riches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are not forever, nor does a </a:t>
            </a:r>
            <a:r>
              <a:rPr lang="en-US" altLang="en-US" sz="3200" b="1" dirty="0">
                <a:latin typeface="Avenir Next Condensed" charset="0"/>
                <a:ea typeface="Avenir Next Condensed" charset="0"/>
                <a:cs typeface="Avenir Next Condensed" charset="0"/>
              </a:rPr>
              <a:t>crown</a:t>
            </a:r>
            <a:r>
              <a:rPr lang="en-US" altLang="en-US" sz="3200" dirty="0">
                <a:latin typeface="Avenir Next Condensed" charset="0"/>
                <a:ea typeface="Avenir Next Condensed" charset="0"/>
                <a:cs typeface="Avenir Next Condensed" charset="0"/>
              </a:rPr>
              <a:t> endure to all generation,” (Proverbs 27:23,24, NIV).</a:t>
            </a:r>
          </a:p>
        </p:txBody>
      </p:sp>
    </p:spTree>
    <p:extLst>
      <p:ext uri="{BB962C8B-B14F-4D97-AF65-F5344CB8AC3E}">
        <p14:creationId xmlns:p14="http://schemas.microsoft.com/office/powerpoint/2010/main" val="391264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DST">
      <a:dk1>
        <a:srgbClr val="3E4040"/>
      </a:dk1>
      <a:lt1>
        <a:srgbClr val="FFFFFF"/>
      </a:lt1>
      <a:dk2>
        <a:srgbClr val="616669"/>
      </a:dk2>
      <a:lt2>
        <a:srgbClr val="E7E6E6"/>
      </a:lt2>
      <a:accent1>
        <a:srgbClr val="A09324"/>
      </a:accent1>
      <a:accent2>
        <a:srgbClr val="8FBFC6"/>
      </a:accent2>
      <a:accent3>
        <a:srgbClr val="989898"/>
      </a:accent3>
      <a:accent4>
        <a:srgbClr val="7EB3E1"/>
      </a:accent4>
      <a:accent5>
        <a:srgbClr val="D2E3DF"/>
      </a:accent5>
      <a:accent6>
        <a:srgbClr val="7D784D"/>
      </a:accent6>
      <a:hlink>
        <a:srgbClr val="4B5763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1081</Words>
  <Application>Microsoft Macintosh PowerPoint</Application>
  <PresentationFormat>On-screen Show (4:3)</PresentationFormat>
  <Paragraphs>176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Avenir Next</vt:lpstr>
      <vt:lpstr>Avenir Next Condensed</vt:lpstr>
      <vt:lpstr>Calibri</vt:lpstr>
      <vt:lpstr>Myriad Pro bold condensed</vt:lpstr>
      <vt:lpstr>Myriad Pro Light</vt:lpstr>
      <vt:lpstr>Myriad Pro Regular</vt:lpstr>
      <vt:lpstr>Wingdings</vt:lpstr>
      <vt:lpstr>Office Theme</vt:lpstr>
      <vt:lpstr>Putting Your  Financial House in Order</vt:lpstr>
      <vt:lpstr>Money Management Important to Christians</vt:lpstr>
      <vt:lpstr>What is Worship?</vt:lpstr>
      <vt:lpstr>What is Idolatry?</vt:lpstr>
      <vt:lpstr>Worship</vt:lpstr>
      <vt:lpstr>Psalm 100</vt:lpstr>
      <vt:lpstr>Mark 12:30</vt:lpstr>
      <vt:lpstr>Where to Begin</vt:lpstr>
      <vt:lpstr>Your Balance Sheet</vt:lpstr>
      <vt:lpstr>Your Balance Sheet</vt:lpstr>
      <vt:lpstr>Where to Begin</vt:lpstr>
      <vt:lpstr>Put God First</vt:lpstr>
      <vt:lpstr>Put God First</vt:lpstr>
      <vt:lpstr>Sample Paystub</vt:lpstr>
      <vt:lpstr>Where to Begin</vt:lpstr>
      <vt:lpstr>Income to be Tithed</vt:lpstr>
      <vt:lpstr>Where to Begin</vt:lpstr>
      <vt:lpstr>How to Submit Tithe</vt:lpstr>
      <vt:lpstr>Where to Begin</vt:lpstr>
      <vt:lpstr>A Budget</vt:lpstr>
      <vt:lpstr>PowerPoint Presentation</vt:lpstr>
      <vt:lpstr>Where to Begin</vt:lpstr>
      <vt:lpstr>Determine to Save</vt:lpstr>
      <vt:lpstr>Determine to Save</vt:lpstr>
      <vt:lpstr>Retirement Savings</vt:lpstr>
      <vt:lpstr>College Funding</vt:lpstr>
      <vt:lpstr>Where to Begin</vt:lpstr>
      <vt:lpstr>Debt is Bondage</vt:lpstr>
      <vt:lpstr>How Get Out of Debt</vt:lpstr>
      <vt:lpstr>Resolution Plan</vt:lpstr>
      <vt:lpstr>Resolution Plan</vt:lpstr>
      <vt:lpstr>Ellen White on Debt</vt:lpstr>
      <vt:lpstr>It’s About Worship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Kinney</dc:creator>
  <cp:lastModifiedBy>Microsoft Office User</cp:lastModifiedBy>
  <cp:revision>23</cp:revision>
  <cp:lastPrinted>2018-03-28T13:48:24Z</cp:lastPrinted>
  <dcterms:created xsi:type="dcterms:W3CDTF">2017-01-04T02:32:36Z</dcterms:created>
  <dcterms:modified xsi:type="dcterms:W3CDTF">2018-03-28T15:23:34Z</dcterms:modified>
</cp:coreProperties>
</file>